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99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72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gStmubbQMOvH2+4RRfimaaNnQi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E3C3CC-6FB5-4DC3-AE13-F056E3FADDC2}">
  <a:tblStyle styleId="{E6E3C3CC-6FB5-4DC3-AE13-F056E3FADD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>
      <p:cViewPr varScale="1">
        <p:scale>
          <a:sx n="96" d="100"/>
          <a:sy n="96" d="100"/>
        </p:scale>
        <p:origin x="84" y="48"/>
      </p:cViewPr>
      <p:guideLst>
        <p:guide orient="horz" pos="2160"/>
        <p:guide pos="37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469dd405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g8469dd40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53" name="Google Shape;353;p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p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2" name="Google Shape;422;p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8" name="Google Shape;438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7" name="Google Shape;447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6" name="Google Shape;456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6" name="Google Shape;466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7" name="Google Shape;477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0" name="Google Shape;4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9" name="Google Shape;49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77162b9904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2" name="Google Shape;522;g77162b9904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77162b9904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2" name="Google Shape;522;g77162b9904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2848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77012012c1_1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3" name="Google Shape;553;g77012012c1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2" name="Google Shape;5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1" name="Google Shape;571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4" name="Google Shape;5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848d533c11_1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4" name="Google Shape;594;g848d533c11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4" name="Google Shape;60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8" name="Google Shape;61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" name="Google Shape;63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3" name="Google Shape;63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" name="Google Shape;64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8" name="Google Shape;64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1" name="Google Shape;70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4" name="Google Shape;7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8" name="Google Shape;76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sz="1200"/>
              <a:t>【使用提示】计划四项的逻辑页，可以为四项文本排版展示</a:t>
            </a:r>
            <a:endParaRPr/>
          </a:p>
        </p:txBody>
      </p:sp>
      <p:sp>
        <p:nvSpPr>
          <p:cNvPr id="769" name="Google Shape;76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2debb196a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g52debb196a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9" name="Google Shape;79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9" name="Google Shape;809;p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0" name="Google Shape;810;p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7730a811ec_1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1" name="Google Shape;821;g7730a811ec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6e6ba7363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g76e6ba736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2debb196a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52debb196a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52debb196a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幻灯片">
  <p:cSld name="1_标题幻灯片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6"/>
          <p:cNvSpPr>
            <a:spLocks noGrp="1"/>
          </p:cNvSpPr>
          <p:nvPr>
            <p:ph type="pic" idx="2"/>
          </p:nvPr>
        </p:nvSpPr>
        <p:spPr>
          <a:xfrm>
            <a:off x="1790700" y="1600200"/>
            <a:ext cx="3657600" cy="3657600"/>
          </a:xfrm>
          <a:prstGeom prst="rect">
            <a:avLst/>
          </a:prstGeom>
          <a:solidFill>
            <a:srgbClr val="3D4B5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Custom Layout">
  <p:cSld name="24_Custom Layou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5"/>
          <p:cNvSpPr>
            <a:spLocks noGrp="1"/>
          </p:cNvSpPr>
          <p:nvPr>
            <p:ph type="pic" idx="2"/>
          </p:nvPr>
        </p:nvSpPr>
        <p:spPr>
          <a:xfrm>
            <a:off x="5588000" y="2071635"/>
            <a:ext cx="1600200" cy="209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6" name="Google Shape;56;p55"/>
          <p:cNvSpPr>
            <a:spLocks noGrp="1"/>
          </p:cNvSpPr>
          <p:nvPr>
            <p:ph type="pic" idx="3"/>
          </p:nvPr>
        </p:nvSpPr>
        <p:spPr>
          <a:xfrm>
            <a:off x="7261256" y="2071635"/>
            <a:ext cx="1600200" cy="101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7" name="Google Shape;57;p55"/>
          <p:cNvSpPr>
            <a:spLocks noGrp="1"/>
          </p:cNvSpPr>
          <p:nvPr>
            <p:ph type="pic" idx="4"/>
          </p:nvPr>
        </p:nvSpPr>
        <p:spPr>
          <a:xfrm>
            <a:off x="7261256" y="3159199"/>
            <a:ext cx="1600200" cy="1011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8" name="Google Shape;58;p55"/>
          <p:cNvSpPr>
            <a:spLocks noGrp="1"/>
          </p:cNvSpPr>
          <p:nvPr>
            <p:ph type="pic" idx="5"/>
          </p:nvPr>
        </p:nvSpPr>
        <p:spPr>
          <a:xfrm>
            <a:off x="8934514" y="2071635"/>
            <a:ext cx="1852018" cy="209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标题幻灯片">
  <p:cSld name="4_标题幻灯片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>
            <a:spLocks noGrp="1"/>
          </p:cNvSpPr>
          <p:nvPr>
            <p:ph type="pic" idx="2"/>
          </p:nvPr>
        </p:nvSpPr>
        <p:spPr>
          <a:xfrm>
            <a:off x="9888000" y="0"/>
            <a:ext cx="2304000" cy="2302186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61" name="Google Shape;61;p12"/>
          <p:cNvSpPr>
            <a:spLocks noGrp="1"/>
          </p:cNvSpPr>
          <p:nvPr>
            <p:ph type="pic" idx="3"/>
          </p:nvPr>
        </p:nvSpPr>
        <p:spPr>
          <a:xfrm>
            <a:off x="7584000" y="-13499"/>
            <a:ext cx="2304000" cy="2291445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>
            <a:spLocks noGrp="1"/>
          </p:cNvSpPr>
          <p:nvPr>
            <p:ph type="pic" idx="4"/>
          </p:nvPr>
        </p:nvSpPr>
        <p:spPr>
          <a:xfrm>
            <a:off x="9888000" y="2292314"/>
            <a:ext cx="2304000" cy="2313872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5"/>
          </p:nvPr>
        </p:nvSpPr>
        <p:spPr>
          <a:xfrm>
            <a:off x="7584000" y="4608000"/>
            <a:ext cx="2304000" cy="2304000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>
            <a:spLocks noGrp="1"/>
          </p:cNvSpPr>
          <p:nvPr>
            <p:ph type="pic" idx="6"/>
          </p:nvPr>
        </p:nvSpPr>
        <p:spPr>
          <a:xfrm>
            <a:off x="9888000" y="4606186"/>
            <a:ext cx="2304000" cy="2318368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>
            <a:spLocks noGrp="1"/>
          </p:cNvSpPr>
          <p:nvPr>
            <p:ph type="pic" idx="2"/>
          </p:nvPr>
        </p:nvSpPr>
        <p:spPr>
          <a:xfrm>
            <a:off x="0" y="0"/>
            <a:ext cx="2971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Title Slide">
  <p:cSld name="39_Title Slid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>
            <a:spLocks noGrp="1"/>
          </p:cNvSpPr>
          <p:nvPr>
            <p:ph type="pic" idx="2"/>
          </p:nvPr>
        </p:nvSpPr>
        <p:spPr>
          <a:xfrm>
            <a:off x="1819552" y="1"/>
            <a:ext cx="6250905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7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2" name="Google Shape;92;p7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7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4" name="Google Shape;94;p7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空白">
  <p:cSld name="3_空白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7"/>
          <p:cNvSpPr>
            <a:spLocks noGrp="1"/>
          </p:cNvSpPr>
          <p:nvPr>
            <p:ph type="pic" idx="2"/>
          </p:nvPr>
        </p:nvSpPr>
        <p:spPr>
          <a:xfrm>
            <a:off x="4554253" y="1209116"/>
            <a:ext cx="3188356" cy="2012997"/>
          </a:xfrm>
          <a:prstGeom prst="rect">
            <a:avLst/>
          </a:prstGeom>
          <a:solidFill>
            <a:srgbClr val="1D1D1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3" name="Google Shape;2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52375" y="1069157"/>
            <a:ext cx="4210983" cy="2485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7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6" name="Google Shape;106;p7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7" name="Google Shape;107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7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13" name="Google Shape;113;p7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4" name="Google Shape;114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7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7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Slide">
  <p:cSld name="28_Title Slid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9"/>
          <p:cNvSpPr>
            <a:spLocks noGrp="1"/>
          </p:cNvSpPr>
          <p:nvPr>
            <p:ph type="pic" idx="2"/>
          </p:nvPr>
        </p:nvSpPr>
        <p:spPr>
          <a:xfrm>
            <a:off x="5071466" y="-24939"/>
            <a:ext cx="2044805" cy="23026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1" name="Google Shape;131;p79"/>
          <p:cNvSpPr>
            <a:spLocks noGrp="1"/>
          </p:cNvSpPr>
          <p:nvPr>
            <p:ph type="pic" idx="3"/>
          </p:nvPr>
        </p:nvSpPr>
        <p:spPr>
          <a:xfrm>
            <a:off x="5071466" y="2277686"/>
            <a:ext cx="2044805" cy="23026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2" name="Google Shape;132;p79"/>
          <p:cNvSpPr>
            <a:spLocks noGrp="1"/>
          </p:cNvSpPr>
          <p:nvPr>
            <p:ph type="pic" idx="4"/>
          </p:nvPr>
        </p:nvSpPr>
        <p:spPr>
          <a:xfrm>
            <a:off x="5071466" y="4580311"/>
            <a:ext cx="2044805" cy="23026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标题幻灯片">
  <p:cSld name="7_标题幻灯片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0"/>
          <p:cNvSpPr>
            <a:spLocks noGrp="1"/>
          </p:cNvSpPr>
          <p:nvPr>
            <p:ph type="pic" idx="2"/>
          </p:nvPr>
        </p:nvSpPr>
        <p:spPr>
          <a:xfrm>
            <a:off x="1108996" y="1047997"/>
            <a:ext cx="7167437" cy="4891076"/>
          </a:xfrm>
          <a:prstGeom prst="rect">
            <a:avLst/>
          </a:prstGeom>
          <a:solidFill>
            <a:srgbClr val="A5A5A5"/>
          </a:solidFill>
          <a:ln>
            <a:noFill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 1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8"/>
          <p:cNvSpPr>
            <a:spLocks noGrp="1"/>
          </p:cNvSpPr>
          <p:nvPr>
            <p:ph type="pic" idx="2"/>
          </p:nvPr>
        </p:nvSpPr>
        <p:spPr>
          <a:xfrm>
            <a:off x="5420616" y="1719263"/>
            <a:ext cx="4611470" cy="4037845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标题幻灯片">
  <p:cSld name="2_标题幻灯片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3"/>
          <p:cNvSpPr>
            <a:spLocks noGrp="1"/>
          </p:cNvSpPr>
          <p:nvPr>
            <p:ph type="pic" idx="2"/>
          </p:nvPr>
        </p:nvSpPr>
        <p:spPr>
          <a:xfrm>
            <a:off x="7953026" y="-3"/>
            <a:ext cx="4238974" cy="3429001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8" name="Google Shape;28;p53"/>
          <p:cNvSpPr>
            <a:spLocks noGrp="1"/>
          </p:cNvSpPr>
          <p:nvPr>
            <p:ph type="pic" idx="3"/>
          </p:nvPr>
        </p:nvSpPr>
        <p:spPr>
          <a:xfrm>
            <a:off x="3724274" y="3428999"/>
            <a:ext cx="4233861" cy="1673943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标题幻灯片">
  <p:cSld name="3_标题幻灯片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2"/>
          <p:cNvSpPr>
            <a:spLocks noGrp="1"/>
          </p:cNvSpPr>
          <p:nvPr>
            <p:ph type="pic" idx="2"/>
          </p:nvPr>
        </p:nvSpPr>
        <p:spPr>
          <a:xfrm>
            <a:off x="8723049" y="540072"/>
            <a:ext cx="3021911" cy="5797226"/>
          </a:xfrm>
          <a:prstGeom prst="rect">
            <a:avLst/>
          </a:prstGeom>
          <a:solidFill>
            <a:srgbClr val="1F998A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31" name="Google Shape;31;p62"/>
          <p:cNvSpPr>
            <a:spLocks noGrp="1"/>
          </p:cNvSpPr>
          <p:nvPr>
            <p:ph type="pic" idx="3"/>
          </p:nvPr>
        </p:nvSpPr>
        <p:spPr>
          <a:xfrm>
            <a:off x="6583199" y="3351612"/>
            <a:ext cx="2026029" cy="2985688"/>
          </a:xfrm>
          <a:prstGeom prst="rect">
            <a:avLst/>
          </a:prstGeom>
          <a:solidFill>
            <a:srgbClr val="1F998A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32" name="Google Shape;32;p62"/>
          <p:cNvSpPr>
            <a:spLocks noGrp="1"/>
          </p:cNvSpPr>
          <p:nvPr>
            <p:ph type="pic" idx="4"/>
          </p:nvPr>
        </p:nvSpPr>
        <p:spPr>
          <a:xfrm>
            <a:off x="4446335" y="3351613"/>
            <a:ext cx="2026029" cy="2985688"/>
          </a:xfrm>
          <a:prstGeom prst="rect">
            <a:avLst/>
          </a:prstGeom>
          <a:solidFill>
            <a:srgbClr val="1F998A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33" name="Google Shape;33;p62"/>
          <p:cNvSpPr>
            <a:spLocks noGrp="1"/>
          </p:cNvSpPr>
          <p:nvPr>
            <p:ph type="pic" idx="5"/>
          </p:nvPr>
        </p:nvSpPr>
        <p:spPr>
          <a:xfrm>
            <a:off x="4430614" y="540072"/>
            <a:ext cx="4194274" cy="2719065"/>
          </a:xfrm>
          <a:prstGeom prst="rect">
            <a:avLst/>
          </a:prstGeom>
          <a:solidFill>
            <a:srgbClr val="1F998A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0"/>
          <p:cNvSpPr>
            <a:spLocks noGrp="1"/>
          </p:cNvSpPr>
          <p:nvPr>
            <p:ph type="pic" idx="2"/>
          </p:nvPr>
        </p:nvSpPr>
        <p:spPr>
          <a:xfrm>
            <a:off x="4233071" y="1688648"/>
            <a:ext cx="3709533" cy="349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>
  <p:cSld name="空白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" name="Google Shape;46;p51"/>
          <p:cNvSpPr>
            <a:spLocks noGrp="1"/>
          </p:cNvSpPr>
          <p:nvPr>
            <p:ph type="pic" idx="2"/>
          </p:nvPr>
        </p:nvSpPr>
        <p:spPr>
          <a:xfrm>
            <a:off x="1" y="0"/>
            <a:ext cx="7199453" cy="3981691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ustom Layout">
  <p:cSld name="20_Custom Layou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6"/>
          <p:cNvSpPr>
            <a:spLocks noGrp="1"/>
          </p:cNvSpPr>
          <p:nvPr>
            <p:ph type="pic" idx="2"/>
          </p:nvPr>
        </p:nvSpPr>
        <p:spPr>
          <a:xfrm>
            <a:off x="2971800" y="635620"/>
            <a:ext cx="2095500" cy="45608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56"/>
          <p:cNvSpPr>
            <a:spLocks noGrp="1"/>
          </p:cNvSpPr>
          <p:nvPr>
            <p:ph type="pic" idx="3"/>
          </p:nvPr>
        </p:nvSpPr>
        <p:spPr>
          <a:xfrm>
            <a:off x="5067300" y="635620"/>
            <a:ext cx="2057400" cy="45608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0" name="Google Shape;50;p56"/>
          <p:cNvSpPr>
            <a:spLocks noGrp="1"/>
          </p:cNvSpPr>
          <p:nvPr>
            <p:ph type="pic" idx="4"/>
          </p:nvPr>
        </p:nvSpPr>
        <p:spPr>
          <a:xfrm>
            <a:off x="7124700" y="635620"/>
            <a:ext cx="2095500" cy="45608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1" name="Google Shape;51;p56"/>
          <p:cNvSpPr>
            <a:spLocks noGrp="1"/>
          </p:cNvSpPr>
          <p:nvPr>
            <p:ph type="pic" idx="5"/>
          </p:nvPr>
        </p:nvSpPr>
        <p:spPr>
          <a:xfrm>
            <a:off x="9220199" y="635620"/>
            <a:ext cx="2057401" cy="45608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  <a:defRPr sz="4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2" name="Google Shape;12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" name="Google Shape;13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4" name="Google Shape;1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5" name="Google Shape;15;p45"/>
          <p:cNvSpPr txBox="1"/>
          <p:nvPr/>
        </p:nvSpPr>
        <p:spPr>
          <a:xfrm>
            <a:off x="11091211" y="6492875"/>
            <a:ext cx="101307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zh-CN" sz="10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PowerPoint</a:t>
            </a:r>
            <a:endParaRPr sz="105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" name="Google Shape;16;p45"/>
          <p:cNvSpPr/>
          <p:nvPr/>
        </p:nvSpPr>
        <p:spPr>
          <a:xfrm>
            <a:off x="-112510" y="7259989"/>
            <a:ext cx="6096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zh-CN" sz="10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演界网（独饮西风）http://www.yanj.cn/store-11001.html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zh-CN" sz="10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感谢下载，版权所有，请勿商用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"/>
          <p:cNvSpPr/>
          <p:nvPr/>
        </p:nvSpPr>
        <p:spPr>
          <a:xfrm rot="5400000">
            <a:off x="1146793" y="2401855"/>
            <a:ext cx="5374766" cy="5235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675" y="2867025"/>
            <a:ext cx="5165549" cy="41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"/>
          <p:cNvSpPr/>
          <p:nvPr/>
        </p:nvSpPr>
        <p:spPr>
          <a:xfrm>
            <a:off x="6888900" y="2401875"/>
            <a:ext cx="46641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Airbnb Listing Analysis </a:t>
            </a:r>
            <a:endParaRPr sz="3200" b="1" i="0" u="none" strike="noStrike" cap="none">
              <a:solidFill>
                <a:srgbClr val="242527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 </a:t>
            </a:r>
            <a:r>
              <a:rPr lang="zh-CN" sz="32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 &amp; Boston</a:t>
            </a:r>
            <a:endParaRPr sz="14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1"/>
          <p:cNvCxnSpPr/>
          <p:nvPr/>
        </p:nvCxnSpPr>
        <p:spPr>
          <a:xfrm>
            <a:off x="6989421" y="3475664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1"/>
          <p:cNvSpPr/>
          <p:nvPr/>
        </p:nvSpPr>
        <p:spPr>
          <a:xfrm>
            <a:off x="7812157" y="5104016"/>
            <a:ext cx="3802917" cy="1224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Team 4, Cohort B, MSBA’20</a:t>
            </a:r>
            <a:endParaRPr sz="16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Xiaohan Mei, Yuhong Lu, Ziyan Pei, </a:t>
            </a:r>
            <a:endParaRPr sz="16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Peng Yuan, Mengqing Zhang, Jiayuan Zou</a:t>
            </a:r>
            <a:endParaRPr sz="16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46" name="Google Shape;14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"/>
          <p:cNvSpPr/>
          <p:nvPr/>
        </p:nvSpPr>
        <p:spPr>
          <a:xfrm>
            <a:off x="-8163" y="0"/>
            <a:ext cx="12192000" cy="538609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1" name="Google Shape;291;p14"/>
          <p:cNvSpPr/>
          <p:nvPr/>
        </p:nvSpPr>
        <p:spPr>
          <a:xfrm>
            <a:off x="935224" y="2046775"/>
            <a:ext cx="56025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</a:t>
            </a:r>
            <a:r>
              <a:rPr lang="zh-CN" sz="28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zh-CN" sz="2800" b="1" i="0" u="none" strike="noStrike" cap="none">
                <a:solidFill>
                  <a:srgbClr val="0D0D0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Overview - </a:t>
            </a:r>
            <a:r>
              <a:rPr lang="zh-CN" sz="28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Listings</a:t>
            </a:r>
            <a:endParaRPr sz="2800" b="1" i="0" u="none" strike="noStrike" cap="none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2" name="Google Shape;292;p14"/>
          <p:cNvSpPr/>
          <p:nvPr/>
        </p:nvSpPr>
        <p:spPr>
          <a:xfrm>
            <a:off x="935225" y="2708250"/>
            <a:ext cx="6388800" cy="27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2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106</a:t>
            </a:r>
            <a:r>
              <a:rPr lang="zh-CN"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variables, include </a:t>
            </a:r>
            <a:r>
              <a:rPr lang="zh-CN" sz="22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description, location, the room type and review scores</a:t>
            </a:r>
            <a:r>
              <a:rPr lang="zh-CN"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etc.</a:t>
            </a:r>
            <a:endParaRPr sz="2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200" b="0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Have Missing Values.</a:t>
            </a:r>
            <a:endParaRPr sz="2200" b="0" i="0" u="none" strike="noStrike" cap="none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Contain Listings From Dec 2009 to Dec 2019.</a:t>
            </a:r>
            <a:endParaRPr sz="2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1" i="0" u="none" strike="noStrike" cap="non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3" name="Google Shape;293;p14"/>
          <p:cNvSpPr/>
          <p:nvPr/>
        </p:nvSpPr>
        <p:spPr>
          <a:xfrm>
            <a:off x="1016692" y="4802225"/>
            <a:ext cx="838200" cy="268765"/>
          </a:xfrm>
          <a:prstGeom prst="rect">
            <a:avLst/>
          </a:prstGeom>
          <a:noFill/>
          <a:ln w="158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4" name="Google Shape;294;p14"/>
          <p:cNvSpPr txBox="1"/>
          <p:nvPr/>
        </p:nvSpPr>
        <p:spPr>
          <a:xfrm rot="5400000">
            <a:off x="5800897" y="5981779"/>
            <a:ext cx="44733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rgbClr val="27C4B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》</a:t>
            </a:r>
            <a:endParaRPr sz="2800" b="0" i="0" u="none" strike="noStrike" cap="none">
              <a:solidFill>
                <a:srgbClr val="27C4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95" name="Google Shape;295;p14"/>
          <p:cNvGrpSpPr/>
          <p:nvPr/>
        </p:nvGrpSpPr>
        <p:grpSpPr>
          <a:xfrm>
            <a:off x="8536000" y="2708257"/>
            <a:ext cx="2670948" cy="1789218"/>
            <a:chOff x="8536000" y="2708257"/>
            <a:chExt cx="2670948" cy="1789218"/>
          </a:xfrm>
        </p:grpSpPr>
        <p:sp>
          <p:nvSpPr>
            <p:cNvPr id="296" name="Google Shape;296;p14"/>
            <p:cNvSpPr/>
            <p:nvPr/>
          </p:nvSpPr>
          <p:spPr>
            <a:xfrm>
              <a:off x="8536000" y="3666475"/>
              <a:ext cx="26709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25,921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CN"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Unique Beijing Listings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8536048" y="2708257"/>
              <a:ext cx="26709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3,501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CN"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Unique Boston Listings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8" name="Google Shape;29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0"/>
          <p:cNvSpPr/>
          <p:nvPr/>
        </p:nvSpPr>
        <p:spPr>
          <a:xfrm>
            <a:off x="-8163" y="0"/>
            <a:ext cx="12192000" cy="538609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4" name="Google Shape;304;p90"/>
          <p:cNvSpPr/>
          <p:nvPr/>
        </p:nvSpPr>
        <p:spPr>
          <a:xfrm>
            <a:off x="924450" y="2763750"/>
            <a:ext cx="6967500" cy="28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2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 </a:t>
            </a:r>
            <a:r>
              <a:rPr lang="zh-CN"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variables, include listing </a:t>
            </a:r>
            <a:r>
              <a:rPr lang="zh-CN" sz="22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names, reviews, date</a:t>
            </a:r>
            <a:r>
              <a:rPr lang="zh-CN"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etc.</a:t>
            </a:r>
            <a:endParaRPr sz="2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200" b="0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 Missing Values</a:t>
            </a:r>
            <a:endParaRPr sz="2200" b="0" i="0" u="none" strike="noStrike" cap="none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Contain Reviews From Dec 2009 to Dec 2019.</a:t>
            </a:r>
            <a:endParaRPr sz="2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5" name="Google Shape;305;p90"/>
          <p:cNvSpPr txBox="1"/>
          <p:nvPr/>
        </p:nvSpPr>
        <p:spPr>
          <a:xfrm rot="5400000">
            <a:off x="5800897" y="5981779"/>
            <a:ext cx="44733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rgbClr val="27C4B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》</a:t>
            </a:r>
            <a:endParaRPr sz="2800" b="0" i="0" u="none" strike="noStrike" cap="none">
              <a:solidFill>
                <a:srgbClr val="27C4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6" name="Google Shape;306;p90"/>
          <p:cNvSpPr/>
          <p:nvPr/>
        </p:nvSpPr>
        <p:spPr>
          <a:xfrm>
            <a:off x="0" y="136267"/>
            <a:ext cx="277640" cy="18466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DEDED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90"/>
          <p:cNvGrpSpPr/>
          <p:nvPr/>
        </p:nvGrpSpPr>
        <p:grpSpPr>
          <a:xfrm>
            <a:off x="8474490" y="2601243"/>
            <a:ext cx="3108000" cy="2081457"/>
            <a:chOff x="8474490" y="2601243"/>
            <a:chExt cx="3108000" cy="2081457"/>
          </a:xfrm>
        </p:grpSpPr>
        <p:sp>
          <p:nvSpPr>
            <p:cNvPr id="309" name="Google Shape;309;p90"/>
            <p:cNvSpPr/>
            <p:nvPr/>
          </p:nvSpPr>
          <p:spPr>
            <a:xfrm>
              <a:off x="8474490" y="2601243"/>
              <a:ext cx="3108000" cy="9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148,151 </a:t>
              </a:r>
              <a:endParaRPr sz="24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# of Boston Reviews</a:t>
              </a: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10" name="Google Shape;310;p90"/>
            <p:cNvSpPr txBox="1"/>
            <p:nvPr/>
          </p:nvSpPr>
          <p:spPr>
            <a:xfrm>
              <a:off x="8474500" y="3488700"/>
              <a:ext cx="2598300" cy="11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180,561</a:t>
              </a:r>
              <a:endParaRPr sz="24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zh-CN"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# of Beijing Reviews</a:t>
              </a: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11" name="Google Shape;311;p90"/>
          <p:cNvSpPr/>
          <p:nvPr/>
        </p:nvSpPr>
        <p:spPr>
          <a:xfrm>
            <a:off x="935225" y="2046775"/>
            <a:ext cx="56025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</a:t>
            </a:r>
            <a:r>
              <a:rPr lang="zh-CN" sz="28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zh-CN" sz="2800" b="1" i="0" u="none" strike="noStrike" cap="none">
                <a:solidFill>
                  <a:srgbClr val="0D0D0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Overview - </a:t>
            </a:r>
            <a:r>
              <a:rPr lang="zh-CN" sz="28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Reviews</a:t>
            </a:r>
            <a:endParaRPr sz="3200" b="1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469dd4059_0_0"/>
          <p:cNvSpPr/>
          <p:nvPr/>
        </p:nvSpPr>
        <p:spPr>
          <a:xfrm>
            <a:off x="-8163" y="0"/>
            <a:ext cx="12192000" cy="538500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7" name="Google Shape;317;g8469dd4059_0_0"/>
          <p:cNvSpPr txBox="1"/>
          <p:nvPr/>
        </p:nvSpPr>
        <p:spPr>
          <a:xfrm rot="5400000">
            <a:off x="5800923" y="5981773"/>
            <a:ext cx="447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0" i="0" u="none" strike="noStrike" cap="none">
                <a:solidFill>
                  <a:srgbClr val="27C4B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》</a:t>
            </a:r>
            <a:endParaRPr sz="2800" b="0" i="0" u="none" strike="noStrike" cap="none">
              <a:solidFill>
                <a:srgbClr val="27C4B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8" name="Google Shape;318;g8469dd4059_0_0"/>
          <p:cNvSpPr/>
          <p:nvPr/>
        </p:nvSpPr>
        <p:spPr>
          <a:xfrm>
            <a:off x="924459" y="2719150"/>
            <a:ext cx="71421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200" b="1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 </a:t>
            </a:r>
            <a:r>
              <a:rPr lang="zh-CN" sz="22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variables, report</a:t>
            </a:r>
            <a:r>
              <a:rPr lang="zh-CN" sz="2200" b="1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everyday pricing </a:t>
            </a:r>
            <a:r>
              <a:rPr lang="zh-CN" sz="22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and </a:t>
            </a:r>
            <a:r>
              <a:rPr lang="zh-CN" sz="2200" b="1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availability</a:t>
            </a:r>
            <a:r>
              <a:rPr lang="zh-CN" sz="22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;</a:t>
            </a:r>
            <a:endParaRPr sz="22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200" b="0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 Missing Values</a:t>
            </a:r>
            <a:endParaRPr sz="2200" b="0" i="0" u="none" strike="noStrike" cap="none" dirty="0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2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Contains Quotes From Dec 2018 to Dec 20</a:t>
            </a:r>
            <a:r>
              <a:rPr lang="en-US" altLang="zh-CN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19</a:t>
            </a:r>
            <a:r>
              <a:rPr lang="zh-CN"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22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9" name="Google Shape;319;g8469dd4059_0_0"/>
          <p:cNvSpPr/>
          <p:nvPr/>
        </p:nvSpPr>
        <p:spPr>
          <a:xfrm>
            <a:off x="0" y="136267"/>
            <a:ext cx="277500" cy="18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DEDED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g8469dd405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g8469dd4059_0_0"/>
          <p:cNvGrpSpPr/>
          <p:nvPr/>
        </p:nvGrpSpPr>
        <p:grpSpPr>
          <a:xfrm>
            <a:off x="8372575" y="2642950"/>
            <a:ext cx="3108000" cy="2366350"/>
            <a:chOff x="8372575" y="2642950"/>
            <a:chExt cx="3108000" cy="2366350"/>
          </a:xfrm>
        </p:grpSpPr>
        <p:sp>
          <p:nvSpPr>
            <p:cNvPr id="322" name="Google Shape;322;g8469dd4059_0_0"/>
            <p:cNvSpPr/>
            <p:nvPr/>
          </p:nvSpPr>
          <p:spPr>
            <a:xfrm>
              <a:off x="8372575" y="2642950"/>
              <a:ext cx="3108000" cy="141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2,269,205 </a:t>
              </a:r>
              <a:endParaRPr sz="24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# of Boston Pricings </a:t>
              </a: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23" name="Google Shape;323;g8469dd4059_0_0"/>
            <p:cNvSpPr txBox="1"/>
            <p:nvPr/>
          </p:nvSpPr>
          <p:spPr>
            <a:xfrm>
              <a:off x="8372575" y="3509600"/>
              <a:ext cx="2700300" cy="149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9,461,165</a:t>
              </a:r>
              <a:endParaRPr sz="24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zh-CN"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# of Beijing Pricings</a:t>
              </a: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24" name="Google Shape;324;g8469dd4059_0_0"/>
          <p:cNvSpPr/>
          <p:nvPr/>
        </p:nvSpPr>
        <p:spPr>
          <a:xfrm>
            <a:off x="935224" y="2046775"/>
            <a:ext cx="56025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</a:t>
            </a:r>
            <a:r>
              <a:rPr lang="zh-CN" sz="28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zh-CN" sz="2800" b="1" i="0" u="none" strike="noStrike" cap="none">
                <a:solidFill>
                  <a:srgbClr val="0D0D0D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Overview - </a:t>
            </a:r>
            <a:r>
              <a:rPr lang="zh-CN" sz="28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Calendars</a:t>
            </a:r>
            <a:endParaRPr sz="2800" b="1" i="0" u="none" strike="noStrike" cap="none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7"/>
          <p:cNvGrpSpPr/>
          <p:nvPr/>
        </p:nvGrpSpPr>
        <p:grpSpPr>
          <a:xfrm>
            <a:off x="2463210" y="2301721"/>
            <a:ext cx="3788759" cy="836184"/>
            <a:chOff x="747876" y="4884023"/>
            <a:chExt cx="3788759" cy="836184"/>
          </a:xfrm>
        </p:grpSpPr>
        <p:sp>
          <p:nvSpPr>
            <p:cNvPr id="330" name="Google Shape;330;p7"/>
            <p:cNvSpPr/>
            <p:nvPr/>
          </p:nvSpPr>
          <p:spPr>
            <a:xfrm>
              <a:off x="747876" y="4884023"/>
              <a:ext cx="3788759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altLang="zh-CN" sz="1800" b="1" i="0" u="none" strike="noStrike" cap="none" dirty="0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Extract </a:t>
              </a:r>
              <a:r>
                <a:rPr lang="zh-CN" sz="1800" b="0" i="0" u="none" strike="noStrike" cap="none" dirty="0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Text Information and</a:t>
              </a:r>
              <a:r>
                <a:rPr lang="en-US" altLang="zh-CN" sz="1800" b="0" i="0" u="none" strike="noStrike" cap="none" dirty="0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Transfer</a:t>
              </a:r>
              <a:r>
                <a:rPr lang="zh-CN" sz="1800" b="0" i="0" u="none" strike="noStrike" cap="none" dirty="0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Categorical Variables into Dummies</a:t>
              </a:r>
              <a:endParaRPr sz="18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757115" y="5443248"/>
              <a:ext cx="3443886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32" name="Google Shape;332;p7"/>
          <p:cNvSpPr/>
          <p:nvPr/>
        </p:nvSpPr>
        <p:spPr>
          <a:xfrm>
            <a:off x="7582976" y="2315300"/>
            <a:ext cx="3565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 b="1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Remove </a:t>
            </a:r>
            <a:r>
              <a:rPr lang="zh-CN" sz="1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observations if the number of N/A for one column &lt; 5% </a:t>
            </a:r>
            <a:endParaRPr sz="1800" b="0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3" name="Google Shape;333;p7"/>
          <p:cNvSpPr/>
          <p:nvPr/>
        </p:nvSpPr>
        <p:spPr>
          <a:xfrm>
            <a:off x="2464118" y="4027309"/>
            <a:ext cx="378876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6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Use </a:t>
            </a:r>
            <a:r>
              <a:rPr lang="zh-CN" sz="1600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Mean</a:t>
            </a:r>
            <a:r>
              <a:rPr lang="zh-CN" sz="16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based on </a:t>
            </a:r>
            <a:r>
              <a:rPr lang="zh-CN" sz="1600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Neighborhoods</a:t>
            </a:r>
            <a:r>
              <a:rPr lang="zh-CN" sz="16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and </a:t>
            </a:r>
            <a:r>
              <a:rPr lang="zh-CN" sz="1600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Room Types </a:t>
            </a:r>
            <a:r>
              <a:rPr lang="zh-CN" sz="16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 Replace N/A for Review Scores, Host Response Time/Rate, Security Deposit and Cleaning Fee</a:t>
            </a:r>
            <a:endParaRPr sz="1600" b="0" i="0" u="none" strike="noStrike" cap="none" dirty="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4" name="Google Shape;334;p7"/>
          <p:cNvSpPr/>
          <p:nvPr/>
        </p:nvSpPr>
        <p:spPr>
          <a:xfrm>
            <a:off x="7582976" y="4027309"/>
            <a:ext cx="3443886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 b="1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Limit</a:t>
            </a:r>
            <a:r>
              <a:rPr lang="zh-CN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Geographic Scope of </a:t>
            </a:r>
            <a:r>
              <a:rPr lang="zh-CN" sz="1600" b="1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 </a:t>
            </a:r>
            <a:r>
              <a:rPr lang="zh-CN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Dataset into </a:t>
            </a:r>
            <a:r>
              <a:rPr lang="zh-CN" sz="1600" b="1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‘Fifth-Ring Road’ </a:t>
            </a:r>
            <a:r>
              <a:rPr lang="zh-CN" sz="16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Areas, which excludes</a:t>
            </a:r>
            <a:r>
              <a:rPr lang="zh-CN" sz="1600" b="1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rural areas</a:t>
            </a:r>
            <a:endParaRPr sz="1600" b="1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35" name="Google Shape;335;p7"/>
          <p:cNvGrpSpPr/>
          <p:nvPr/>
        </p:nvGrpSpPr>
        <p:grpSpPr>
          <a:xfrm>
            <a:off x="6611542" y="4077413"/>
            <a:ext cx="794328" cy="794328"/>
            <a:chOff x="6910244" y="2010403"/>
            <a:chExt cx="794328" cy="794328"/>
          </a:xfrm>
        </p:grpSpPr>
        <p:sp>
          <p:nvSpPr>
            <p:cNvPr id="336" name="Google Shape;336;p7"/>
            <p:cNvSpPr/>
            <p:nvPr/>
          </p:nvSpPr>
          <p:spPr>
            <a:xfrm>
              <a:off x="6910244" y="2010403"/>
              <a:ext cx="794328" cy="794328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  <a:effectLst>
              <a:outerShdw blurRad="190500" dist="76200" dir="5400000" sx="103000" sy="103000" algn="t" rotWithShape="0">
                <a:srgbClr val="000000">
                  <a:alpha val="745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337" name="Google Shape;337;p7"/>
            <p:cNvGrpSpPr/>
            <p:nvPr/>
          </p:nvGrpSpPr>
          <p:grpSpPr>
            <a:xfrm>
              <a:off x="7152397" y="2196972"/>
              <a:ext cx="310024" cy="421190"/>
              <a:chOff x="6427788" y="3443287"/>
              <a:chExt cx="398463" cy="541338"/>
            </a:xfrm>
          </p:grpSpPr>
          <p:sp>
            <p:nvSpPr>
              <p:cNvPr id="338" name="Google Shape;338;p7"/>
              <p:cNvSpPr/>
              <p:nvPr/>
            </p:nvSpPr>
            <p:spPr>
              <a:xfrm>
                <a:off x="6427788" y="3443287"/>
                <a:ext cx="398463" cy="541338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44" extrusionOk="0">
                    <a:moveTo>
                      <a:pt x="103" y="65"/>
                    </a:moveTo>
                    <a:cubicBezTo>
                      <a:pt x="94" y="65"/>
                      <a:pt x="94" y="65"/>
                      <a:pt x="94" y="65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18"/>
                      <a:pt x="75" y="0"/>
                      <a:pt x="53" y="0"/>
                    </a:cubicBezTo>
                    <a:cubicBezTo>
                      <a:pt x="31" y="0"/>
                      <a:pt x="12" y="18"/>
                      <a:pt x="12" y="41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1" y="65"/>
                      <a:pt x="0" y="66"/>
                      <a:pt x="0" y="68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0" y="143"/>
                      <a:pt x="1" y="144"/>
                      <a:pt x="3" y="144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105" y="144"/>
                      <a:pt x="106" y="143"/>
                      <a:pt x="106" y="141"/>
                    </a:cubicBezTo>
                    <a:cubicBezTo>
                      <a:pt x="106" y="68"/>
                      <a:pt x="106" y="68"/>
                      <a:pt x="106" y="68"/>
                    </a:cubicBezTo>
                    <a:cubicBezTo>
                      <a:pt x="106" y="66"/>
                      <a:pt x="105" y="65"/>
                      <a:pt x="103" y="65"/>
                    </a:cubicBezTo>
                    <a:close/>
                    <a:moveTo>
                      <a:pt x="20" y="41"/>
                    </a:moveTo>
                    <a:cubicBezTo>
                      <a:pt x="20" y="23"/>
                      <a:pt x="35" y="8"/>
                      <a:pt x="53" y="8"/>
                    </a:cubicBezTo>
                    <a:cubicBezTo>
                      <a:pt x="71" y="8"/>
                      <a:pt x="86" y="23"/>
                      <a:pt x="86" y="41"/>
                    </a:cubicBezTo>
                    <a:cubicBezTo>
                      <a:pt x="86" y="65"/>
                      <a:pt x="86" y="65"/>
                      <a:pt x="86" y="65"/>
                    </a:cubicBezTo>
                    <a:cubicBezTo>
                      <a:pt x="20" y="65"/>
                      <a:pt x="20" y="65"/>
                      <a:pt x="20" y="65"/>
                    </a:cubicBezTo>
                    <a:lnTo>
                      <a:pt x="20" y="41"/>
                    </a:lnTo>
                    <a:close/>
                    <a:moveTo>
                      <a:pt x="98" y="136"/>
                    </a:moveTo>
                    <a:cubicBezTo>
                      <a:pt x="8" y="136"/>
                      <a:pt x="8" y="136"/>
                      <a:pt x="8" y="136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98" y="73"/>
                      <a:pt x="98" y="73"/>
                      <a:pt x="98" y="73"/>
                    </a:cubicBezTo>
                    <a:lnTo>
                      <a:pt x="98" y="13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6592888" y="3770312"/>
                <a:ext cx="68263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18" h="31" extrusionOk="0">
                    <a:moveTo>
                      <a:pt x="5" y="16"/>
                    </a:moveTo>
                    <a:cubicBezTo>
                      <a:pt x="5" y="31"/>
                      <a:pt x="5" y="31"/>
                      <a:pt x="5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6" y="15"/>
                      <a:pt x="18" y="12"/>
                      <a:pt x="18" y="8"/>
                    </a:cubicBezTo>
                    <a:cubicBezTo>
                      <a:pt x="18" y="3"/>
                      <a:pt x="14" y="0"/>
                      <a:pt x="9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12"/>
                      <a:pt x="2" y="15"/>
                      <a:pt x="5" y="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grpSp>
        <p:nvGrpSpPr>
          <p:cNvPr id="340" name="Google Shape;340;p7"/>
          <p:cNvGrpSpPr/>
          <p:nvPr/>
        </p:nvGrpSpPr>
        <p:grpSpPr>
          <a:xfrm>
            <a:off x="1485691" y="4077413"/>
            <a:ext cx="794328" cy="794328"/>
            <a:chOff x="6910244" y="3451276"/>
            <a:chExt cx="794328" cy="794328"/>
          </a:xfrm>
        </p:grpSpPr>
        <p:sp>
          <p:nvSpPr>
            <p:cNvPr id="341" name="Google Shape;341;p7"/>
            <p:cNvSpPr/>
            <p:nvPr/>
          </p:nvSpPr>
          <p:spPr>
            <a:xfrm>
              <a:off x="6910244" y="3451276"/>
              <a:ext cx="794328" cy="794328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  <a:effectLst>
              <a:outerShdw blurRad="190500" dist="76200" dir="5400000" sx="103000" sy="103000" algn="t" rotWithShape="0">
                <a:srgbClr val="000000">
                  <a:alpha val="745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7095580" y="3635375"/>
              <a:ext cx="423658" cy="426130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102" y="2"/>
                  </a:moveTo>
                  <a:cubicBezTo>
                    <a:pt x="77" y="0"/>
                    <a:pt x="56" y="19"/>
                    <a:pt x="54" y="44"/>
                  </a:cubicBezTo>
                  <a:cubicBezTo>
                    <a:pt x="54" y="54"/>
                    <a:pt x="56" y="63"/>
                    <a:pt x="61" y="71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24" y="140"/>
                    <a:pt x="24" y="140"/>
                    <a:pt x="24" y="140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66" y="77"/>
                    <a:pt x="66" y="77"/>
                    <a:pt x="66" y="77"/>
                  </a:cubicBezTo>
                  <a:cubicBezTo>
                    <a:pt x="73" y="85"/>
                    <a:pt x="84" y="91"/>
                    <a:pt x="96" y="92"/>
                  </a:cubicBezTo>
                  <a:cubicBezTo>
                    <a:pt x="121" y="93"/>
                    <a:pt x="142" y="74"/>
                    <a:pt x="144" y="50"/>
                  </a:cubicBezTo>
                  <a:cubicBezTo>
                    <a:pt x="145" y="25"/>
                    <a:pt x="127" y="3"/>
                    <a:pt x="102" y="2"/>
                  </a:cubicBezTo>
                  <a:close/>
                  <a:moveTo>
                    <a:pt x="136" y="49"/>
                  </a:moveTo>
                  <a:cubicBezTo>
                    <a:pt x="134" y="69"/>
                    <a:pt x="118" y="84"/>
                    <a:pt x="99" y="84"/>
                  </a:cubicBezTo>
                  <a:cubicBezTo>
                    <a:pt x="98" y="84"/>
                    <a:pt x="97" y="84"/>
                    <a:pt x="97" y="84"/>
                  </a:cubicBezTo>
                  <a:cubicBezTo>
                    <a:pt x="76" y="82"/>
                    <a:pt x="61" y="65"/>
                    <a:pt x="62" y="44"/>
                  </a:cubicBezTo>
                  <a:cubicBezTo>
                    <a:pt x="63" y="25"/>
                    <a:pt x="80" y="10"/>
                    <a:pt x="99" y="10"/>
                  </a:cubicBezTo>
                  <a:cubicBezTo>
                    <a:pt x="100" y="10"/>
                    <a:pt x="101" y="10"/>
                    <a:pt x="101" y="10"/>
                  </a:cubicBezTo>
                  <a:cubicBezTo>
                    <a:pt x="122" y="11"/>
                    <a:pt x="137" y="29"/>
                    <a:pt x="136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43" name="Google Shape;343;p7"/>
          <p:cNvSpPr/>
          <p:nvPr/>
        </p:nvSpPr>
        <p:spPr>
          <a:xfrm>
            <a:off x="1485691" y="2242314"/>
            <a:ext cx="794328" cy="794328"/>
          </a:xfrm>
          <a:prstGeom prst="rect">
            <a:avLst/>
          </a:prstGeom>
          <a:solidFill>
            <a:srgbClr val="E06666"/>
          </a:solidFill>
          <a:ln>
            <a:noFill/>
          </a:ln>
          <a:effectLst>
            <a:outerShdw blurRad="190500" dist="76200" dir="5400000" sx="103000" sy="103000" algn="t" rotWithShape="0">
              <a:srgbClr val="000000">
                <a:alpha val="74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4" name="Google Shape;344;p7"/>
          <p:cNvSpPr/>
          <p:nvPr/>
        </p:nvSpPr>
        <p:spPr>
          <a:xfrm>
            <a:off x="4879150" y="519066"/>
            <a:ext cx="28362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Missing Values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</a:t>
            </a:r>
            <a:r>
              <a:rPr lang="zh-CN" sz="28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Cleaning</a:t>
            </a:r>
            <a:endParaRPr sz="14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5" name="Google Shape;345;p7"/>
          <p:cNvCxnSpPr/>
          <p:nvPr/>
        </p:nvCxnSpPr>
        <p:spPr>
          <a:xfrm>
            <a:off x="5838336" y="1334844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6" name="Google Shape;3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7"/>
          <p:cNvSpPr/>
          <p:nvPr/>
        </p:nvSpPr>
        <p:spPr>
          <a:xfrm>
            <a:off x="1712451" y="2479768"/>
            <a:ext cx="340818" cy="319446"/>
          </a:xfrm>
          <a:custGeom>
            <a:avLst/>
            <a:gdLst/>
            <a:ahLst/>
            <a:cxnLst/>
            <a:rect l="l" t="t" r="r" b="b"/>
            <a:pathLst>
              <a:path w="128" h="120" extrusionOk="0">
                <a:moveTo>
                  <a:pt x="100" y="40"/>
                </a:moveTo>
                <a:cubicBezTo>
                  <a:pt x="28" y="40"/>
                  <a:pt x="28" y="40"/>
                  <a:pt x="28" y="40"/>
                </a:cubicBezTo>
                <a:cubicBezTo>
                  <a:pt x="26" y="40"/>
                  <a:pt x="24" y="42"/>
                  <a:pt x="24" y="44"/>
                </a:cubicBezTo>
                <a:cubicBezTo>
                  <a:pt x="24" y="46"/>
                  <a:pt x="26" y="48"/>
                  <a:pt x="28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102" y="48"/>
                  <a:pt x="104" y="46"/>
                  <a:pt x="104" y="44"/>
                </a:cubicBezTo>
                <a:cubicBezTo>
                  <a:pt x="104" y="42"/>
                  <a:pt x="102" y="40"/>
                  <a:pt x="100" y="40"/>
                </a:cubicBezTo>
                <a:close/>
                <a:moveTo>
                  <a:pt x="72" y="56"/>
                </a:moveTo>
                <a:cubicBezTo>
                  <a:pt x="28" y="56"/>
                  <a:pt x="28" y="56"/>
                  <a:pt x="28" y="56"/>
                </a:cubicBezTo>
                <a:cubicBezTo>
                  <a:pt x="26" y="56"/>
                  <a:pt x="24" y="58"/>
                  <a:pt x="24" y="60"/>
                </a:cubicBezTo>
                <a:cubicBezTo>
                  <a:pt x="24" y="62"/>
                  <a:pt x="26" y="64"/>
                  <a:pt x="28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4" y="64"/>
                  <a:pt x="76" y="62"/>
                  <a:pt x="76" y="60"/>
                </a:cubicBezTo>
                <a:cubicBezTo>
                  <a:pt x="76" y="58"/>
                  <a:pt x="74" y="56"/>
                  <a:pt x="72" y="56"/>
                </a:cubicBezTo>
                <a:close/>
                <a:moveTo>
                  <a:pt x="100" y="24"/>
                </a:moveTo>
                <a:cubicBezTo>
                  <a:pt x="28" y="24"/>
                  <a:pt x="28" y="24"/>
                  <a:pt x="28" y="24"/>
                </a:cubicBezTo>
                <a:cubicBezTo>
                  <a:pt x="26" y="24"/>
                  <a:pt x="24" y="26"/>
                  <a:pt x="24" y="28"/>
                </a:cubicBezTo>
                <a:cubicBezTo>
                  <a:pt x="24" y="30"/>
                  <a:pt x="26" y="32"/>
                  <a:pt x="28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2" y="32"/>
                  <a:pt x="104" y="30"/>
                  <a:pt x="104" y="28"/>
                </a:cubicBezTo>
                <a:cubicBezTo>
                  <a:pt x="104" y="26"/>
                  <a:pt x="102" y="24"/>
                  <a:pt x="100" y="24"/>
                </a:cubicBezTo>
                <a:close/>
                <a:moveTo>
                  <a:pt x="11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5" y="92"/>
                  <a:pt x="12" y="92"/>
                </a:cubicBezTo>
                <a:cubicBezTo>
                  <a:pt x="28" y="92"/>
                  <a:pt x="28" y="92"/>
                  <a:pt x="28" y="92"/>
                </a:cubicBezTo>
                <a:cubicBezTo>
                  <a:pt x="28" y="109"/>
                  <a:pt x="28" y="109"/>
                  <a:pt x="28" y="109"/>
                </a:cubicBezTo>
                <a:cubicBezTo>
                  <a:pt x="29" y="114"/>
                  <a:pt x="35" y="120"/>
                  <a:pt x="44" y="114"/>
                </a:cubicBezTo>
                <a:cubicBezTo>
                  <a:pt x="68" y="92"/>
                  <a:pt x="68" y="92"/>
                  <a:pt x="68" y="92"/>
                </a:cubicBezTo>
                <a:cubicBezTo>
                  <a:pt x="116" y="92"/>
                  <a:pt x="116" y="92"/>
                  <a:pt x="116" y="92"/>
                </a:cubicBezTo>
                <a:cubicBezTo>
                  <a:pt x="123" y="92"/>
                  <a:pt x="128" y="87"/>
                  <a:pt x="128" y="80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5"/>
                  <a:pt x="123" y="0"/>
                  <a:pt x="116" y="0"/>
                </a:cubicBezTo>
                <a:close/>
                <a:moveTo>
                  <a:pt x="120" y="76"/>
                </a:moveTo>
                <a:cubicBezTo>
                  <a:pt x="120" y="80"/>
                  <a:pt x="116" y="84"/>
                  <a:pt x="112" y="84"/>
                </a:cubicBezTo>
                <a:cubicBezTo>
                  <a:pt x="66" y="84"/>
                  <a:pt x="66" y="84"/>
                  <a:pt x="66" y="84"/>
                </a:cubicBezTo>
                <a:cubicBezTo>
                  <a:pt x="39" y="108"/>
                  <a:pt x="39" y="108"/>
                  <a:pt x="39" y="108"/>
                </a:cubicBezTo>
                <a:cubicBezTo>
                  <a:pt x="35" y="113"/>
                  <a:pt x="36" y="99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84"/>
                  <a:pt x="36" y="84"/>
                  <a:pt x="36" y="84"/>
                </a:cubicBezTo>
                <a:cubicBezTo>
                  <a:pt x="16" y="84"/>
                  <a:pt x="16" y="84"/>
                  <a:pt x="16" y="84"/>
                </a:cubicBezTo>
                <a:cubicBezTo>
                  <a:pt x="12" y="84"/>
                  <a:pt x="8" y="80"/>
                  <a:pt x="8" y="7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7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42A416-256F-48B1-A5C8-A89C8E39E0D5}"/>
              </a:ext>
            </a:extLst>
          </p:cNvPr>
          <p:cNvGrpSpPr/>
          <p:nvPr/>
        </p:nvGrpSpPr>
        <p:grpSpPr>
          <a:xfrm>
            <a:off x="6611470" y="2400537"/>
            <a:ext cx="794400" cy="794400"/>
            <a:chOff x="6611470" y="2407163"/>
            <a:chExt cx="794400" cy="794400"/>
          </a:xfrm>
        </p:grpSpPr>
        <p:sp>
          <p:nvSpPr>
            <p:cNvPr id="348" name="Google Shape;348;p7"/>
            <p:cNvSpPr/>
            <p:nvPr/>
          </p:nvSpPr>
          <p:spPr>
            <a:xfrm>
              <a:off x="6611470" y="2407163"/>
              <a:ext cx="794400" cy="794400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  <a:effectLst>
              <a:outerShdw blurRad="190500" dist="76200" dir="5400000" sx="103000" sy="103000" algn="t" rotWithShape="0">
                <a:srgbClr val="000000">
                  <a:alpha val="745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6838843" y="2633961"/>
              <a:ext cx="339693" cy="340818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64" y="120"/>
                  </a:moveTo>
                  <a:cubicBezTo>
                    <a:pt x="33" y="120"/>
                    <a:pt x="8" y="95"/>
                    <a:pt x="8" y="64"/>
                  </a:cubicBezTo>
                  <a:cubicBezTo>
                    <a:pt x="8" y="33"/>
                    <a:pt x="33" y="8"/>
                    <a:pt x="64" y="8"/>
                  </a:cubicBezTo>
                  <a:cubicBezTo>
                    <a:pt x="95" y="8"/>
                    <a:pt x="120" y="33"/>
                    <a:pt x="120" y="64"/>
                  </a:cubicBezTo>
                  <a:cubicBezTo>
                    <a:pt x="120" y="95"/>
                    <a:pt x="95" y="120"/>
                    <a:pt x="64" y="120"/>
                  </a:cubicBezTo>
                  <a:close/>
                  <a:moveTo>
                    <a:pt x="85" y="49"/>
                  </a:moveTo>
                  <a:cubicBezTo>
                    <a:pt x="60" y="75"/>
                    <a:pt x="60" y="75"/>
                    <a:pt x="60" y="75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5" y="60"/>
                    <a:pt x="43" y="60"/>
                    <a:pt x="41" y="61"/>
                  </a:cubicBezTo>
                  <a:cubicBezTo>
                    <a:pt x="40" y="63"/>
                    <a:pt x="40" y="65"/>
                    <a:pt x="41" y="67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7" y="82"/>
                    <a:pt x="57" y="83"/>
                    <a:pt x="57" y="83"/>
                  </a:cubicBezTo>
                  <a:cubicBezTo>
                    <a:pt x="58" y="84"/>
                    <a:pt x="59" y="84"/>
                    <a:pt x="60" y="84"/>
                  </a:cubicBezTo>
                  <a:cubicBezTo>
                    <a:pt x="61" y="84"/>
                    <a:pt x="62" y="84"/>
                    <a:pt x="63" y="83"/>
                  </a:cubicBezTo>
                  <a:cubicBezTo>
                    <a:pt x="63" y="83"/>
                    <a:pt x="63" y="82"/>
                    <a:pt x="63" y="82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2" y="53"/>
                    <a:pt x="92" y="51"/>
                    <a:pt x="91" y="49"/>
                  </a:cubicBezTo>
                  <a:cubicBezTo>
                    <a:pt x="89" y="48"/>
                    <a:pt x="87" y="48"/>
                    <a:pt x="8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698" y="1141101"/>
            <a:ext cx="8542769" cy="4954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77150" y="1064900"/>
            <a:ext cx="361950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92"/>
          <p:cNvSpPr txBox="1"/>
          <p:nvPr/>
        </p:nvSpPr>
        <p:spPr>
          <a:xfrm>
            <a:off x="4281725" y="248738"/>
            <a:ext cx="45207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                   </a:t>
            </a:r>
            <a:r>
              <a:rPr lang="en-US" altLang="zh-CN" sz="1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</a:t>
            </a:r>
            <a:r>
              <a:rPr lang="zh-CN" sz="14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Handling</a:t>
            </a:r>
            <a:endParaRPr sz="2800" b="1" i="0" u="none" strike="noStrike" cap="none" dirty="0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Boruta </a:t>
            </a:r>
            <a:r>
              <a:rPr lang="zh-CN" sz="2800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Feature Selection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91;p9">
            <a:extLst>
              <a:ext uri="{FF2B5EF4-FFF2-40B4-BE49-F238E27FC236}">
                <a16:creationId xmlns:a16="http://schemas.microsoft.com/office/drawing/2014/main" id="{0EC4C4A6-7066-4BF8-8FFB-58D18824BF40}"/>
              </a:ext>
            </a:extLst>
          </p:cNvPr>
          <p:cNvSpPr txBox="1"/>
          <p:nvPr/>
        </p:nvSpPr>
        <p:spPr>
          <a:xfrm>
            <a:off x="4079037" y="5983139"/>
            <a:ext cx="893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en-US" sz="2000" i="0" u="none" strike="noStrike" cap="none" dirty="0">
                <a:latin typeface="Twentieth Century"/>
                <a:ea typeface="Twentieth Century"/>
                <a:cs typeface="Twentieth Century"/>
                <a:sym typeface="Twentieth Century"/>
              </a:rPr>
              <a:t>Ex. Boruta’s Variables Importance in Boston </a:t>
            </a:r>
            <a:endParaRPr sz="2000" i="0" u="none" strike="noStrike" cap="none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1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97544" y="1627814"/>
            <a:ext cx="3657600" cy="3629985"/>
          </a:xfrm>
          <a:prstGeom prst="rect">
            <a:avLst/>
          </a:prstGeom>
          <a:solidFill>
            <a:srgbClr val="3D4B5F"/>
          </a:solidFill>
          <a:ln>
            <a:noFill/>
          </a:ln>
        </p:spPr>
      </p:pic>
      <p:sp>
        <p:nvSpPr>
          <p:cNvPr id="364" name="Google Shape;364;p16"/>
          <p:cNvSpPr/>
          <p:nvPr/>
        </p:nvSpPr>
        <p:spPr>
          <a:xfrm>
            <a:off x="1297544" y="1627814"/>
            <a:ext cx="3657600" cy="3629985"/>
          </a:xfrm>
          <a:prstGeom prst="rect">
            <a:avLst/>
          </a:prstGeom>
          <a:solidFill>
            <a:srgbClr val="E06666">
              <a:alpha val="5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" name="Google Shape;365;p16"/>
          <p:cNvCxnSpPr/>
          <p:nvPr/>
        </p:nvCxnSpPr>
        <p:spPr>
          <a:xfrm>
            <a:off x="1939801" y="2614386"/>
            <a:ext cx="2405439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6" name="Google Shape;366;p16"/>
          <p:cNvSpPr txBox="1"/>
          <p:nvPr/>
        </p:nvSpPr>
        <p:spPr>
          <a:xfrm>
            <a:off x="1939801" y="2297803"/>
            <a:ext cx="2405439" cy="20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CN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Handling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6"/>
          <p:cNvSpPr/>
          <p:nvPr/>
        </p:nvSpPr>
        <p:spPr>
          <a:xfrm>
            <a:off x="9401094" y="5597377"/>
            <a:ext cx="2160000" cy="45719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6"/>
          <p:cNvSpPr/>
          <p:nvPr/>
        </p:nvSpPr>
        <p:spPr>
          <a:xfrm>
            <a:off x="1736595" y="2862425"/>
            <a:ext cx="26757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Revised </a:t>
            </a:r>
            <a:endParaRPr sz="2800" b="1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Listings Data</a:t>
            </a:r>
            <a:endParaRPr sz="2800" b="1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69" name="Google Shape;369;p16"/>
          <p:cNvGrpSpPr/>
          <p:nvPr/>
        </p:nvGrpSpPr>
        <p:grpSpPr>
          <a:xfrm>
            <a:off x="5599424" y="3966954"/>
            <a:ext cx="4529037" cy="1532687"/>
            <a:chOff x="4787902" y="4456230"/>
            <a:chExt cx="4529037" cy="1532687"/>
          </a:xfrm>
        </p:grpSpPr>
        <p:sp>
          <p:nvSpPr>
            <p:cNvPr id="370" name="Google Shape;370;p16"/>
            <p:cNvSpPr txBox="1"/>
            <p:nvPr/>
          </p:nvSpPr>
          <p:spPr>
            <a:xfrm>
              <a:off x="4858366" y="4456230"/>
              <a:ext cx="4458573" cy="1532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zh-CN"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Listings Variables – </a:t>
              </a:r>
              <a:r>
                <a:rPr lang="zh-CN" sz="1800" b="1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106 </a:t>
              </a:r>
              <a:r>
                <a:rPr lang="zh-CN"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to</a:t>
              </a:r>
              <a:r>
                <a:rPr lang="zh-CN" sz="1800" b="1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18  </a:t>
              </a:r>
              <a:r>
                <a:rPr lang="zh-CN"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via </a:t>
              </a:r>
              <a:r>
                <a:rPr lang="zh-CN" sz="1800" b="1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importance evaluation of Boruta</a:t>
              </a:r>
              <a:endParaRPr sz="18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285750" marR="0" lvl="0" indent="-2857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zh-CN"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Boston Listings Data </a:t>
              </a:r>
              <a:r>
                <a:rPr lang="zh-CN" sz="1800" b="1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– 0.1% </a:t>
              </a:r>
              <a:r>
                <a:rPr lang="zh-CN"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less </a:t>
              </a: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285750" marR="0" lvl="0" indent="-2857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zh-CN"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Beijing Listings Data </a:t>
              </a:r>
              <a:r>
                <a:rPr lang="zh-CN" sz="1800" b="1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– 42% </a:t>
              </a:r>
              <a:r>
                <a:rPr lang="zh-CN"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1" name="Google Shape;371;p16"/>
            <p:cNvGrpSpPr/>
            <p:nvPr/>
          </p:nvGrpSpPr>
          <p:grpSpPr>
            <a:xfrm>
              <a:off x="4787902" y="4629150"/>
              <a:ext cx="2256735" cy="594254"/>
              <a:chOff x="4787902" y="4629150"/>
              <a:chExt cx="2256735" cy="594254"/>
            </a:xfrm>
          </p:grpSpPr>
          <p:sp>
            <p:nvSpPr>
              <p:cNvPr id="372" name="Google Shape;372;p16"/>
              <p:cNvSpPr txBox="1"/>
              <p:nvPr/>
            </p:nvSpPr>
            <p:spPr>
              <a:xfrm>
                <a:off x="4787902" y="4629150"/>
                <a:ext cx="2256735" cy="286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6"/>
              <p:cNvSpPr txBox="1"/>
              <p:nvPr/>
            </p:nvSpPr>
            <p:spPr>
              <a:xfrm>
                <a:off x="4787902" y="4964872"/>
                <a:ext cx="2256735" cy="2585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74" name="Google Shape;37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5" name="Google Shape;375;p16"/>
          <p:cNvGrpSpPr/>
          <p:nvPr/>
        </p:nvGrpSpPr>
        <p:grpSpPr>
          <a:xfrm>
            <a:off x="5470322" y="1627816"/>
            <a:ext cx="5584419" cy="2232246"/>
            <a:chOff x="5963478" y="1627816"/>
            <a:chExt cx="5584419" cy="2232246"/>
          </a:xfrm>
        </p:grpSpPr>
        <p:sp>
          <p:nvSpPr>
            <p:cNvPr id="376" name="Google Shape;376;p16"/>
            <p:cNvSpPr/>
            <p:nvPr/>
          </p:nvSpPr>
          <p:spPr>
            <a:xfrm>
              <a:off x="6101441" y="1627816"/>
              <a:ext cx="585766" cy="47930"/>
            </a:xfrm>
            <a:prstGeom prst="rect">
              <a:avLst/>
            </a:prstGeom>
            <a:solidFill>
              <a:srgbClr val="2425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7" name="Google Shape;377;p16"/>
            <p:cNvGrpSpPr/>
            <p:nvPr/>
          </p:nvGrpSpPr>
          <p:grpSpPr>
            <a:xfrm>
              <a:off x="5963478" y="2117726"/>
              <a:ext cx="1734408" cy="1733478"/>
              <a:chOff x="635255" y="1683657"/>
              <a:chExt cx="1659573" cy="1650054"/>
            </a:xfrm>
          </p:grpSpPr>
          <p:sp>
            <p:nvSpPr>
              <p:cNvPr id="378" name="Google Shape;378;p16"/>
              <p:cNvSpPr/>
              <p:nvPr/>
            </p:nvSpPr>
            <p:spPr>
              <a:xfrm>
                <a:off x="635255" y="1683657"/>
                <a:ext cx="1650054" cy="1650054"/>
              </a:xfrm>
              <a:prstGeom prst="blockArc">
                <a:avLst>
                  <a:gd name="adj1" fmla="val 13517990"/>
                  <a:gd name="adj2" fmla="val 10691500"/>
                  <a:gd name="adj3" fmla="val 6227"/>
                </a:avLst>
              </a:prstGeom>
              <a:solidFill>
                <a:srgbClr val="2425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79" name="Google Shape;379;p16"/>
              <p:cNvGrpSpPr/>
              <p:nvPr/>
            </p:nvGrpSpPr>
            <p:grpSpPr>
              <a:xfrm>
                <a:off x="790662" y="2123659"/>
                <a:ext cx="1504166" cy="790966"/>
                <a:chOff x="1267021" y="2458207"/>
                <a:chExt cx="1504166" cy="790966"/>
              </a:xfrm>
            </p:grpSpPr>
            <p:sp>
              <p:nvSpPr>
                <p:cNvPr id="380" name="Google Shape;380;p16"/>
                <p:cNvSpPr/>
                <p:nvPr/>
              </p:nvSpPr>
              <p:spPr>
                <a:xfrm>
                  <a:off x="1267021" y="2458207"/>
                  <a:ext cx="1504166" cy="7909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800"/>
                    <a:buFont typeface="Arial"/>
                    <a:buNone/>
                  </a:pPr>
                  <a:r>
                    <a:rPr lang="zh-CN" sz="2000" b="0" i="0" u="none" strike="noStrike" cap="none">
                      <a:solidFill>
                        <a:srgbClr val="000000"/>
                      </a:solidFill>
                      <a:latin typeface="Twentieth Century"/>
                      <a:ea typeface="Twentieth Century"/>
                      <a:cs typeface="Twentieth Century"/>
                      <a:sym typeface="Twentieth Century"/>
                    </a:rPr>
                    <a:t>Variables </a:t>
                  </a:r>
                  <a:r>
                    <a:rPr lang="zh-CN" sz="2000" b="1" i="0" u="none" strike="noStrike" cap="none">
                      <a:solidFill>
                        <a:srgbClr val="FF0000"/>
                      </a:solidFill>
                      <a:latin typeface="Twentieth Century"/>
                      <a:ea typeface="Twentieth Century"/>
                      <a:cs typeface="Twentieth Century"/>
                      <a:sym typeface="Twentieth Century"/>
                    </a:rPr>
                    <a:t>↓</a:t>
                  </a:r>
                  <a:endParaRPr sz="2000" b="1" i="0" u="none" strike="noStrike" cap="none">
                    <a:solidFill>
                      <a:srgbClr val="FF0000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800"/>
                    <a:buFont typeface="Arial"/>
                    <a:buNone/>
                  </a:pPr>
                  <a:r>
                    <a:rPr lang="zh-CN" sz="2800" b="0" i="0" u="none" strike="noStrike" cap="none">
                      <a:solidFill>
                        <a:srgbClr val="000000"/>
                      </a:solidFill>
                      <a:latin typeface="Twentieth Century"/>
                      <a:ea typeface="Twentieth Century"/>
                      <a:cs typeface="Twentieth Century"/>
                      <a:sym typeface="Twentieth Century"/>
                    </a:rPr>
                    <a:t>    82</a:t>
                  </a:r>
                  <a:endParaRPr sz="2800" b="0" i="0" u="none" strike="noStrike" cap="none">
                    <a:solidFill>
                      <a:srgbClr val="000000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  <p:sp>
              <p:nvSpPr>
                <p:cNvPr id="381" name="Google Shape;381;p16"/>
                <p:cNvSpPr/>
                <p:nvPr/>
              </p:nvSpPr>
              <p:spPr>
                <a:xfrm>
                  <a:off x="2098750" y="2873897"/>
                  <a:ext cx="394221" cy="3747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zh-CN" sz="16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%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82" name="Google Shape;382;p16"/>
            <p:cNvGrpSpPr/>
            <p:nvPr/>
          </p:nvGrpSpPr>
          <p:grpSpPr>
            <a:xfrm>
              <a:off x="7917651" y="2110633"/>
              <a:ext cx="1638466" cy="1748355"/>
              <a:chOff x="635255" y="1683657"/>
              <a:chExt cx="1650054" cy="1650054"/>
            </a:xfrm>
          </p:grpSpPr>
          <p:sp>
            <p:nvSpPr>
              <p:cNvPr id="383" name="Google Shape;383;p16"/>
              <p:cNvSpPr/>
              <p:nvPr/>
            </p:nvSpPr>
            <p:spPr>
              <a:xfrm>
                <a:off x="635255" y="1683657"/>
                <a:ext cx="1650054" cy="1650054"/>
              </a:xfrm>
              <a:prstGeom prst="blockArc">
                <a:avLst>
                  <a:gd name="adj1" fmla="val 15650879"/>
                  <a:gd name="adj2" fmla="val 10691500"/>
                  <a:gd name="adj3" fmla="val 6227"/>
                </a:avLst>
              </a:prstGeom>
              <a:solidFill>
                <a:srgbClr val="2425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16"/>
              <p:cNvSpPr/>
              <p:nvPr/>
            </p:nvSpPr>
            <p:spPr>
              <a:xfrm>
                <a:off x="1642508" y="2538011"/>
                <a:ext cx="394221" cy="3747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zh-CN"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%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5" name="Google Shape;385;p16"/>
            <p:cNvGrpSpPr/>
            <p:nvPr/>
          </p:nvGrpSpPr>
          <p:grpSpPr>
            <a:xfrm>
              <a:off x="9909468" y="2126475"/>
              <a:ext cx="1638428" cy="1733587"/>
              <a:chOff x="635255" y="1683660"/>
              <a:chExt cx="1735200" cy="1826400"/>
            </a:xfrm>
          </p:grpSpPr>
          <p:sp>
            <p:nvSpPr>
              <p:cNvPr id="386" name="Google Shape;386;p16"/>
              <p:cNvSpPr/>
              <p:nvPr/>
            </p:nvSpPr>
            <p:spPr>
              <a:xfrm>
                <a:off x="635255" y="1683660"/>
                <a:ext cx="1735200" cy="1826400"/>
              </a:xfrm>
              <a:prstGeom prst="blockArc">
                <a:avLst>
                  <a:gd name="adj1" fmla="val 19498456"/>
                  <a:gd name="adj2" fmla="val 10691500"/>
                  <a:gd name="adj3" fmla="val 6227"/>
                </a:avLst>
              </a:prstGeom>
              <a:solidFill>
                <a:srgbClr val="2425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16"/>
              <p:cNvSpPr/>
              <p:nvPr/>
            </p:nvSpPr>
            <p:spPr>
              <a:xfrm>
                <a:off x="1688861" y="2619881"/>
                <a:ext cx="394221" cy="374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zh-CN" sz="16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%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8" name="Google Shape;388;p16"/>
            <p:cNvSpPr/>
            <p:nvPr/>
          </p:nvSpPr>
          <p:spPr>
            <a:xfrm>
              <a:off x="8119692" y="2458209"/>
              <a:ext cx="12630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zh-CN" sz="20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Beijing</a:t>
              </a:r>
              <a:r>
                <a:rPr lang="zh-CN" sz="2000" b="0" i="0" u="none" strike="noStrike" cap="none">
                  <a:solidFill>
                    <a:srgbClr val="FF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r>
                <a:rPr lang="zh-CN" sz="2000" b="1" i="0" u="none" strike="noStrike" cap="none">
                  <a:solidFill>
                    <a:srgbClr val="FF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↓</a:t>
              </a:r>
              <a:r>
                <a:rPr lang="zh-CN" sz="2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zh-CN" sz="2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  42</a:t>
              </a:r>
              <a:endParaRPr sz="2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10065132" y="2454244"/>
              <a:ext cx="12630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zh-CN" sz="20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Boston</a:t>
              </a:r>
              <a:r>
                <a:rPr lang="zh-CN" sz="2000" b="1" i="0" u="none" strike="noStrike" cap="none">
                  <a:solidFill>
                    <a:srgbClr val="FF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↓</a:t>
              </a:r>
              <a:r>
                <a:rPr lang="zh-CN" sz="2800" b="1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r>
                <a:rPr lang="zh-CN" sz="2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zh-CN" sz="2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  0.1</a:t>
              </a:r>
              <a:endParaRPr sz="2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honeycomb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4" name="Google Shape;394;p83"/>
          <p:cNvCxnSpPr/>
          <p:nvPr/>
        </p:nvCxnSpPr>
        <p:spPr>
          <a:xfrm>
            <a:off x="4083891" y="0"/>
            <a:ext cx="0" cy="6858000"/>
          </a:xfrm>
          <a:prstGeom prst="straightConnector1">
            <a:avLst/>
          </a:prstGeom>
          <a:noFill/>
          <a:ln w="28575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5" name="Google Shape;395;p83"/>
          <p:cNvSpPr/>
          <p:nvPr/>
        </p:nvSpPr>
        <p:spPr>
          <a:xfrm>
            <a:off x="4016158" y="1769345"/>
            <a:ext cx="135466" cy="135466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</a:pPr>
            <a:endParaRPr sz="32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6" name="Google Shape;396;p83"/>
          <p:cNvSpPr/>
          <p:nvPr/>
        </p:nvSpPr>
        <p:spPr>
          <a:xfrm>
            <a:off x="4016158" y="4962855"/>
            <a:ext cx="135466" cy="135466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7" name="Google Shape;397;p83"/>
          <p:cNvSpPr/>
          <p:nvPr/>
        </p:nvSpPr>
        <p:spPr>
          <a:xfrm>
            <a:off x="3281115" y="1700000"/>
            <a:ext cx="7011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Twentieth Century"/>
              <a:buNone/>
            </a:pPr>
            <a:r>
              <a:rPr lang="zh-CN" sz="1400" b="1" i="0" u="none" strike="noStrike" cap="none" dirty="0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2009</a:t>
            </a:r>
            <a:endParaRPr sz="1400" b="0" i="0" u="none" strike="noStrike" cap="none" dirty="0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8" name="Google Shape;398;p83"/>
          <p:cNvSpPr/>
          <p:nvPr/>
        </p:nvSpPr>
        <p:spPr>
          <a:xfrm>
            <a:off x="3339170" y="4897317"/>
            <a:ext cx="7447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Twentieth Century"/>
              <a:buNone/>
            </a:pPr>
            <a:r>
              <a:rPr lang="zh-CN" sz="1400" b="1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2019</a:t>
            </a:r>
            <a:endParaRPr sz="1400" b="0" i="0" u="none" strike="noStrike" cap="none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02" name="Google Shape;402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4207" y="226031"/>
            <a:ext cx="5141222" cy="314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4207" y="3375274"/>
            <a:ext cx="5137035" cy="316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415;p84"/>
          <p:cNvSpPr/>
          <p:nvPr/>
        </p:nvSpPr>
        <p:spPr>
          <a:xfrm>
            <a:off x="554857" y="3574477"/>
            <a:ext cx="1190700" cy="172500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Google Shape;416;p84"/>
          <p:cNvSpPr/>
          <p:nvPr/>
        </p:nvSpPr>
        <p:spPr>
          <a:xfrm>
            <a:off x="436158" y="1274577"/>
            <a:ext cx="2811300" cy="261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SzPts val="2800"/>
            </a:pPr>
            <a:r>
              <a:rPr lang="en-US" altLang="zh-CN" sz="2800" b="1" dirty="0"/>
              <a:t>Airbnb’s Popularity is Increasing</a:t>
            </a:r>
          </a:p>
          <a:p>
            <a:pPr>
              <a:buSzPts val="2800"/>
            </a:pPr>
            <a:r>
              <a:rPr lang="en-US" altLang="zh-CN" dirty="0">
                <a:latin typeface="Twentieth Century"/>
                <a:ea typeface="Twentieth Century"/>
                <a:cs typeface="Twentieth Century"/>
                <a:sym typeface="Twentieth Century"/>
              </a:rPr>
              <a:t>Measured by the number of comments made by customers. </a:t>
            </a:r>
            <a:endParaRPr lang="en-US" dirty="0">
              <a:latin typeface="Twentieth Century"/>
              <a:ea typeface="Twentieth Century"/>
              <a:cs typeface="Twentieth Century"/>
            </a:endParaRPr>
          </a:p>
          <a:p>
            <a:pPr lvl="0">
              <a:buSzPts val="2800"/>
            </a:pPr>
            <a:endParaRPr lang="en-US" sz="2800" dirty="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8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23588" y="635619"/>
            <a:ext cx="2095500" cy="5706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411" name="Google Shape;411;p84"/>
          <p:cNvSpPr/>
          <p:nvPr/>
        </p:nvSpPr>
        <p:spPr>
          <a:xfrm>
            <a:off x="5067299" y="-549167"/>
            <a:ext cx="478540" cy="412534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2" name="Google Shape;412;p84"/>
          <p:cNvSpPr/>
          <p:nvPr/>
        </p:nvSpPr>
        <p:spPr>
          <a:xfrm>
            <a:off x="3237184" y="646719"/>
            <a:ext cx="2095500" cy="5695200"/>
          </a:xfrm>
          <a:prstGeom prst="rect">
            <a:avLst/>
          </a:prstGeom>
          <a:solidFill>
            <a:srgbClr val="E06666">
              <a:alpha val="5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999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3" name="Google Shape;413;p84"/>
          <p:cNvSpPr txBox="1"/>
          <p:nvPr/>
        </p:nvSpPr>
        <p:spPr>
          <a:xfrm>
            <a:off x="3823249" y="1788116"/>
            <a:ext cx="1452735" cy="70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zh-CN" sz="2667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Boston</a:t>
            </a:r>
            <a:endParaRPr sz="2667" b="1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4" name="Google Shape;414;p84"/>
          <p:cNvSpPr/>
          <p:nvPr/>
        </p:nvSpPr>
        <p:spPr>
          <a:xfrm>
            <a:off x="4677222" y="1806141"/>
            <a:ext cx="480000" cy="5205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endParaRPr sz="24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5" name="Google Shape;415;p84"/>
          <p:cNvSpPr/>
          <p:nvPr/>
        </p:nvSpPr>
        <p:spPr>
          <a:xfrm>
            <a:off x="554857" y="3574477"/>
            <a:ext cx="1190700" cy="172500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6" name="Google Shape;416;p84"/>
          <p:cNvSpPr/>
          <p:nvPr/>
        </p:nvSpPr>
        <p:spPr>
          <a:xfrm>
            <a:off x="436158" y="1274577"/>
            <a:ext cx="2811300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zh-CN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zh-CN" alt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Closer to Downtown, 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dirty="0"/>
              <a:t>the Higher</a:t>
            </a:r>
            <a:endParaRPr lang="en-US" altLang="zh-CN" sz="28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zh-CN" sz="2800" b="1" dirty="0"/>
              <a:t>t</a:t>
            </a:r>
            <a:r>
              <a:rPr lang="en-US" altLang="zh-CN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</a:t>
            </a:r>
            <a:r>
              <a:rPr lang="zh-CN" alt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44466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84"/>
          <p:cNvPicPr preferRelativeResize="0"/>
          <p:nvPr/>
        </p:nvPicPr>
        <p:blipFill rotWithShape="1">
          <a:blip r:embed="rId5">
            <a:alphaModFix/>
          </a:blip>
          <a:srcRect t="1088" r="2581" b="2591"/>
          <a:stretch/>
        </p:blipFill>
        <p:spPr>
          <a:xfrm>
            <a:off x="5545839" y="635619"/>
            <a:ext cx="5646227" cy="57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8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23588" y="635619"/>
            <a:ext cx="2094000" cy="56967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428" name="Google Shape;428;p85"/>
          <p:cNvSpPr/>
          <p:nvPr/>
        </p:nvSpPr>
        <p:spPr>
          <a:xfrm>
            <a:off x="3223588" y="635619"/>
            <a:ext cx="2094000" cy="5696700"/>
          </a:xfrm>
          <a:prstGeom prst="rect">
            <a:avLst/>
          </a:prstGeom>
          <a:solidFill>
            <a:srgbClr val="262626">
              <a:alpha val="4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558319" y="115007"/>
            <a:ext cx="5480410" cy="6217312"/>
            <a:chOff x="5605080" y="115007"/>
            <a:chExt cx="5433649" cy="6413532"/>
          </a:xfrm>
        </p:grpSpPr>
        <p:pic>
          <p:nvPicPr>
            <p:cNvPr id="429" name="Google Shape;429;p85"/>
            <p:cNvPicPr preferRelativeResize="0"/>
            <p:nvPr/>
          </p:nvPicPr>
          <p:blipFill rotWithShape="1">
            <a:blip r:embed="rId4">
              <a:alphaModFix/>
            </a:blip>
            <a:srcRect r="46339"/>
            <a:stretch/>
          </p:blipFill>
          <p:spPr>
            <a:xfrm>
              <a:off x="5650536" y="115007"/>
              <a:ext cx="4878653" cy="4900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85"/>
            <p:cNvPicPr preferRelativeResize="0"/>
            <p:nvPr/>
          </p:nvPicPr>
          <p:blipFill rotWithShape="1">
            <a:blip r:embed="rId5">
              <a:alphaModFix/>
            </a:blip>
            <a:srcRect l="2983" t="18301" r="34620" b="21192"/>
            <a:stretch/>
          </p:blipFill>
          <p:spPr>
            <a:xfrm>
              <a:off x="5605080" y="3758834"/>
              <a:ext cx="2564295" cy="2769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85"/>
            <p:cNvPicPr preferRelativeResize="0"/>
            <p:nvPr/>
          </p:nvPicPr>
          <p:blipFill rotWithShape="1">
            <a:blip r:embed="rId6">
              <a:alphaModFix/>
            </a:blip>
            <a:srcRect t="46745" r="9853"/>
            <a:stretch/>
          </p:blipFill>
          <p:spPr>
            <a:xfrm>
              <a:off x="7866864" y="3923314"/>
              <a:ext cx="1516015" cy="23791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8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357011" y="4021533"/>
              <a:ext cx="1681718" cy="23791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4" name="Google Shape;434;p85"/>
          <p:cNvSpPr/>
          <p:nvPr/>
        </p:nvSpPr>
        <p:spPr>
          <a:xfrm>
            <a:off x="4786556" y="1806141"/>
            <a:ext cx="480000" cy="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</a:pPr>
            <a:endParaRPr sz="24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35" name="Google Shape;435;p8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415;p84"/>
          <p:cNvSpPr/>
          <p:nvPr/>
        </p:nvSpPr>
        <p:spPr>
          <a:xfrm>
            <a:off x="554857" y="3574477"/>
            <a:ext cx="1190700" cy="172500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Google Shape;416;p84"/>
          <p:cNvSpPr/>
          <p:nvPr/>
        </p:nvSpPr>
        <p:spPr>
          <a:xfrm>
            <a:off x="436158" y="1274577"/>
            <a:ext cx="2811300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SzPts val="2800"/>
            </a:pPr>
            <a:r>
              <a:rPr lang="en-US" altLang="zh-CN" sz="2800" b="1" dirty="0"/>
              <a:t>Price Distributed Evenly Around Ring-Roads</a:t>
            </a:r>
            <a:endParaRPr lang="en-US" sz="2800" dirty="0">
              <a:solidFill>
                <a:srgbClr val="E06666"/>
              </a:solidFill>
            </a:endParaRPr>
          </a:p>
        </p:txBody>
      </p:sp>
      <p:sp>
        <p:nvSpPr>
          <p:cNvPr id="17" name="Google Shape;413;p84"/>
          <p:cNvSpPr txBox="1"/>
          <p:nvPr/>
        </p:nvSpPr>
        <p:spPr>
          <a:xfrm>
            <a:off x="3823249" y="1788116"/>
            <a:ext cx="1452735" cy="70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en-US" altLang="zh-CN" sz="2667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</a:t>
            </a:r>
            <a:endParaRPr sz="2667" b="1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2638" y="784945"/>
            <a:ext cx="8494438" cy="520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15;p84"/>
          <p:cNvSpPr/>
          <p:nvPr/>
        </p:nvSpPr>
        <p:spPr>
          <a:xfrm>
            <a:off x="554857" y="3574477"/>
            <a:ext cx="1190700" cy="172500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Google Shape;416;p84"/>
          <p:cNvSpPr/>
          <p:nvPr/>
        </p:nvSpPr>
        <p:spPr>
          <a:xfrm>
            <a:off x="436158" y="1274577"/>
            <a:ext cx="2811300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SzPts val="2800"/>
            </a:pPr>
            <a:r>
              <a:rPr lang="en-US" altLang="zh-CN" sz="2800" b="1" dirty="0"/>
              <a:t>Price is Higher on Friday to </a:t>
            </a:r>
            <a:endParaRPr lang="en-US" sz="2800" b="1" dirty="0"/>
          </a:p>
          <a:p>
            <a:pPr lvl="0">
              <a:buSzPts val="2800"/>
            </a:pPr>
            <a:r>
              <a:rPr lang="en-US" altLang="zh-CN" sz="2800" b="1" dirty="0"/>
              <a:t>Saturday</a:t>
            </a:r>
          </a:p>
          <a:p>
            <a:pPr>
              <a:buSzPts val="2800"/>
            </a:pPr>
            <a:r>
              <a:rPr lang="en-US" altLang="zh-CN" sz="2800" b="1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Boston</a:t>
            </a:r>
            <a:r>
              <a:rPr lang="en-US" altLang="zh-CN" sz="2800" b="1" dirty="0"/>
              <a:t> </a:t>
            </a:r>
            <a:endParaRPr lang="en-US" sz="28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54253" y="1209116"/>
            <a:ext cx="3188356" cy="2012997"/>
          </a:xfrm>
          <a:prstGeom prst="rect">
            <a:avLst/>
          </a:prstGeom>
          <a:solidFill>
            <a:srgbClr val="1D1D1D"/>
          </a:solidFill>
          <a:ln>
            <a:noFill/>
          </a:ln>
        </p:spPr>
      </p:pic>
      <p:sp>
        <p:nvSpPr>
          <p:cNvPr id="152" name="Google Shape;152;p2"/>
          <p:cNvSpPr txBox="1"/>
          <p:nvPr/>
        </p:nvSpPr>
        <p:spPr>
          <a:xfrm>
            <a:off x="5034386" y="1556530"/>
            <a:ext cx="2181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Agenda</a:t>
            </a:r>
            <a:endParaRPr sz="14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p2"/>
          <p:cNvGrpSpPr/>
          <p:nvPr/>
        </p:nvGrpSpPr>
        <p:grpSpPr>
          <a:xfrm>
            <a:off x="633976" y="4186335"/>
            <a:ext cx="10970388" cy="1858096"/>
            <a:chOff x="633976" y="4186335"/>
            <a:chExt cx="10970388" cy="1858096"/>
          </a:xfrm>
        </p:grpSpPr>
        <p:sp>
          <p:nvSpPr>
            <p:cNvPr id="154" name="Google Shape;154;p2"/>
            <p:cNvSpPr/>
            <p:nvPr/>
          </p:nvSpPr>
          <p:spPr>
            <a:xfrm>
              <a:off x="633976" y="5203776"/>
              <a:ext cx="2383370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CN" sz="1600" b="1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Business Problems &amp;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CN" sz="1600" b="1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Methods</a:t>
              </a:r>
              <a:endParaRPr sz="16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55" name="Google Shape;155;p2"/>
            <p:cNvGrpSpPr/>
            <p:nvPr/>
          </p:nvGrpSpPr>
          <p:grpSpPr>
            <a:xfrm>
              <a:off x="4275314" y="4186335"/>
              <a:ext cx="794480" cy="794480"/>
              <a:chOff x="4275314" y="4186335"/>
              <a:chExt cx="794480" cy="794480"/>
            </a:xfrm>
          </p:grpSpPr>
          <p:sp>
            <p:nvSpPr>
              <p:cNvPr id="156" name="Google Shape;156;p2"/>
              <p:cNvSpPr/>
              <p:nvPr/>
            </p:nvSpPr>
            <p:spPr>
              <a:xfrm>
                <a:off x="4275314" y="4186335"/>
                <a:ext cx="794480" cy="79448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grpSp>
            <p:nvGrpSpPr>
              <p:cNvPr id="157" name="Google Shape;157;p2"/>
              <p:cNvGrpSpPr/>
              <p:nvPr/>
            </p:nvGrpSpPr>
            <p:grpSpPr>
              <a:xfrm>
                <a:off x="4549259" y="4418995"/>
                <a:ext cx="246590" cy="329160"/>
                <a:chOff x="1675136" y="4046167"/>
                <a:chExt cx="289869" cy="386932"/>
              </a:xfrm>
            </p:grpSpPr>
            <p:sp>
              <p:nvSpPr>
                <p:cNvPr id="158" name="Google Shape;158;p2"/>
                <p:cNvSpPr/>
                <p:nvPr/>
              </p:nvSpPr>
              <p:spPr>
                <a:xfrm>
                  <a:off x="1747108" y="4118799"/>
                  <a:ext cx="145265" cy="145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0800" y="1800"/>
                      </a:moveTo>
                      <a:cubicBezTo>
                        <a:pt x="15764" y="1800"/>
                        <a:pt x="19800" y="5835"/>
                        <a:pt x="19800" y="10800"/>
                      </a:cubicBezTo>
                      <a:cubicBezTo>
                        <a:pt x="19800" y="15764"/>
                        <a:pt x="15764" y="19800"/>
                        <a:pt x="10800" y="19800"/>
                      </a:cubicBezTo>
                      <a:cubicBezTo>
                        <a:pt x="5835" y="19800"/>
                        <a:pt x="1800" y="15764"/>
                        <a:pt x="1800" y="10800"/>
                      </a:cubicBezTo>
                      <a:cubicBezTo>
                        <a:pt x="1800" y="5835"/>
                        <a:pt x="5835" y="1800"/>
                        <a:pt x="10800" y="1800"/>
                      </a:cubicBezTo>
                      <a:moveTo>
                        <a:pt x="10800" y="21599"/>
                      </a:moveTo>
                      <a:cubicBezTo>
                        <a:pt x="16756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6" y="0"/>
                        <a:pt x="10800" y="0"/>
                      </a:cubicBezTo>
                      <a:cubicBezTo>
                        <a:pt x="4843" y="0"/>
                        <a:pt x="0" y="4843"/>
                        <a:pt x="0" y="10800"/>
                      </a:cubicBezTo>
                      <a:cubicBezTo>
                        <a:pt x="0" y="16756"/>
                        <a:pt x="4843" y="21599"/>
                        <a:pt x="10800" y="21599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4000"/>
                    <a:buFont typeface="Arial"/>
                    <a:buNone/>
                  </a:pPr>
                  <a:endParaRPr sz="4000" b="0" i="0" u="none" strike="noStrike" cap="none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  <p:sp>
              <p:nvSpPr>
                <p:cNvPr id="159" name="Google Shape;159;p2"/>
                <p:cNvSpPr/>
                <p:nvPr/>
              </p:nvSpPr>
              <p:spPr>
                <a:xfrm>
                  <a:off x="1675136" y="4046167"/>
                  <a:ext cx="289869" cy="386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0904" y="20170"/>
                      </a:moveTo>
                      <a:cubicBezTo>
                        <a:pt x="10885" y="20184"/>
                        <a:pt x="10830" y="20215"/>
                        <a:pt x="10782" y="20237"/>
                      </a:cubicBezTo>
                      <a:cubicBezTo>
                        <a:pt x="10774" y="20218"/>
                        <a:pt x="10707" y="20178"/>
                        <a:pt x="10666" y="20147"/>
                      </a:cubicBezTo>
                      <a:cubicBezTo>
                        <a:pt x="7368" y="17300"/>
                        <a:pt x="1799" y="12497"/>
                        <a:pt x="1799" y="8101"/>
                      </a:cubicBezTo>
                      <a:cubicBezTo>
                        <a:pt x="1799" y="4378"/>
                        <a:pt x="5838" y="1350"/>
                        <a:pt x="10800" y="1350"/>
                      </a:cubicBezTo>
                      <a:cubicBezTo>
                        <a:pt x="15762" y="1350"/>
                        <a:pt x="19800" y="4378"/>
                        <a:pt x="19800" y="8101"/>
                      </a:cubicBezTo>
                      <a:cubicBezTo>
                        <a:pt x="19800" y="12497"/>
                        <a:pt x="14231" y="17300"/>
                        <a:pt x="10904" y="20170"/>
                      </a:cubicBezTo>
                      <a:moveTo>
                        <a:pt x="10800" y="0"/>
                      </a:moveTo>
                      <a:cubicBezTo>
                        <a:pt x="4844" y="0"/>
                        <a:pt x="0" y="3588"/>
                        <a:pt x="0" y="8101"/>
                      </a:cubicBezTo>
                      <a:cubicBezTo>
                        <a:pt x="0" y="12826"/>
                        <a:pt x="5400" y="17660"/>
                        <a:pt x="9337" y="21056"/>
                      </a:cubicBezTo>
                      <a:cubicBezTo>
                        <a:pt x="9352" y="21070"/>
                        <a:pt x="9984" y="21599"/>
                        <a:pt x="10766" y="21599"/>
                      </a:cubicBezTo>
                      <a:lnTo>
                        <a:pt x="10834" y="21599"/>
                      </a:lnTo>
                      <a:cubicBezTo>
                        <a:pt x="11615" y="21599"/>
                        <a:pt x="12247" y="21070"/>
                        <a:pt x="12262" y="21056"/>
                      </a:cubicBezTo>
                      <a:cubicBezTo>
                        <a:pt x="16200" y="17660"/>
                        <a:pt x="21599" y="12826"/>
                        <a:pt x="21599" y="8101"/>
                      </a:cubicBezTo>
                      <a:cubicBezTo>
                        <a:pt x="21599" y="3588"/>
                        <a:pt x="16755" y="0"/>
                        <a:pt x="10800" y="0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4000"/>
                    <a:buFont typeface="Arial"/>
                    <a:buNone/>
                  </a:pPr>
                  <a:endParaRPr sz="4000" b="0" i="0" u="none" strike="noStrike" cap="none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</p:grpSp>
        </p:grpSp>
        <p:grpSp>
          <p:nvGrpSpPr>
            <p:cNvPr id="160" name="Google Shape;160;p2"/>
            <p:cNvGrpSpPr/>
            <p:nvPr/>
          </p:nvGrpSpPr>
          <p:grpSpPr>
            <a:xfrm>
              <a:off x="9969099" y="4186335"/>
              <a:ext cx="794480" cy="794480"/>
              <a:chOff x="9969099" y="4186335"/>
              <a:chExt cx="794480" cy="794480"/>
            </a:xfrm>
          </p:grpSpPr>
          <p:sp>
            <p:nvSpPr>
              <p:cNvPr id="161" name="Google Shape;161;p2"/>
              <p:cNvSpPr/>
              <p:nvPr/>
            </p:nvSpPr>
            <p:spPr>
              <a:xfrm>
                <a:off x="9969099" y="4186335"/>
                <a:ext cx="794480" cy="79448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grpSp>
            <p:nvGrpSpPr>
              <p:cNvPr id="162" name="Google Shape;162;p2"/>
              <p:cNvGrpSpPr/>
              <p:nvPr/>
            </p:nvGrpSpPr>
            <p:grpSpPr>
              <a:xfrm>
                <a:off x="10202040" y="4419276"/>
                <a:ext cx="328598" cy="328598"/>
                <a:chOff x="3945229" y="2500418"/>
                <a:chExt cx="386272" cy="386272"/>
              </a:xfrm>
            </p:grpSpPr>
            <p:sp>
              <p:nvSpPr>
                <p:cNvPr id="163" name="Google Shape;163;p2"/>
                <p:cNvSpPr/>
                <p:nvPr/>
              </p:nvSpPr>
              <p:spPr>
                <a:xfrm>
                  <a:off x="3945229" y="2500418"/>
                  <a:ext cx="386272" cy="386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3499" y="14850"/>
                      </a:moveTo>
                      <a:cubicBezTo>
                        <a:pt x="9772" y="14850"/>
                        <a:pt x="6749" y="11827"/>
                        <a:pt x="6749" y="8100"/>
                      </a:cubicBezTo>
                      <a:cubicBezTo>
                        <a:pt x="6749" y="4372"/>
                        <a:pt x="9772" y="1350"/>
                        <a:pt x="13499" y="1350"/>
                      </a:cubicBezTo>
                      <a:cubicBezTo>
                        <a:pt x="17227" y="1350"/>
                        <a:pt x="20249" y="4372"/>
                        <a:pt x="20249" y="8100"/>
                      </a:cubicBezTo>
                      <a:cubicBezTo>
                        <a:pt x="20249" y="11827"/>
                        <a:pt x="17227" y="14850"/>
                        <a:pt x="13499" y="14850"/>
                      </a:cubicBezTo>
                      <a:moveTo>
                        <a:pt x="3236" y="20042"/>
                      </a:moveTo>
                      <a:cubicBezTo>
                        <a:pt x="3019" y="20266"/>
                        <a:pt x="2718" y="20408"/>
                        <a:pt x="2382" y="20408"/>
                      </a:cubicBezTo>
                      <a:cubicBezTo>
                        <a:pt x="1724" y="20408"/>
                        <a:pt x="1191" y="19875"/>
                        <a:pt x="1191" y="19218"/>
                      </a:cubicBezTo>
                      <a:cubicBezTo>
                        <a:pt x="1191" y="18881"/>
                        <a:pt x="1332" y="18580"/>
                        <a:pt x="1557" y="18363"/>
                      </a:cubicBezTo>
                      <a:lnTo>
                        <a:pt x="1551" y="18358"/>
                      </a:lnTo>
                      <a:lnTo>
                        <a:pt x="6996" y="12913"/>
                      </a:lnTo>
                      <a:cubicBezTo>
                        <a:pt x="7472" y="13555"/>
                        <a:pt x="8039" y="14122"/>
                        <a:pt x="8680" y="14599"/>
                      </a:cubicBezTo>
                      <a:cubicBezTo>
                        <a:pt x="8680" y="14599"/>
                        <a:pt x="3236" y="20042"/>
                        <a:pt x="3236" y="20042"/>
                      </a:cubicBezTo>
                      <a:close/>
                      <a:moveTo>
                        <a:pt x="13499" y="0"/>
                      </a:moveTo>
                      <a:cubicBezTo>
                        <a:pt x="9026" y="0"/>
                        <a:pt x="5399" y="3626"/>
                        <a:pt x="5399" y="8100"/>
                      </a:cubicBezTo>
                      <a:cubicBezTo>
                        <a:pt x="5399" y="9467"/>
                        <a:pt x="5742" y="10754"/>
                        <a:pt x="6341" y="11884"/>
                      </a:cubicBezTo>
                      <a:lnTo>
                        <a:pt x="709" y="17515"/>
                      </a:lnTo>
                      <a:lnTo>
                        <a:pt x="713" y="17520"/>
                      </a:lnTo>
                      <a:cubicBezTo>
                        <a:pt x="274" y="17953"/>
                        <a:pt x="0" y="18552"/>
                        <a:pt x="0" y="19218"/>
                      </a:cubicBezTo>
                      <a:cubicBezTo>
                        <a:pt x="0" y="20533"/>
                        <a:pt x="1066" y="21599"/>
                        <a:pt x="2382" y="21599"/>
                      </a:cubicBezTo>
                      <a:cubicBezTo>
                        <a:pt x="3047" y="21599"/>
                        <a:pt x="3647" y="21326"/>
                        <a:pt x="4079" y="20885"/>
                      </a:cubicBezTo>
                      <a:lnTo>
                        <a:pt x="4078" y="20884"/>
                      </a:lnTo>
                      <a:lnTo>
                        <a:pt x="9708" y="15255"/>
                      </a:lnTo>
                      <a:cubicBezTo>
                        <a:pt x="10839" y="15856"/>
                        <a:pt x="12128" y="16200"/>
                        <a:pt x="13499" y="16200"/>
                      </a:cubicBezTo>
                      <a:cubicBezTo>
                        <a:pt x="17973" y="16200"/>
                        <a:pt x="21600" y="12573"/>
                        <a:pt x="21600" y="8100"/>
                      </a:cubicBezTo>
                      <a:cubicBezTo>
                        <a:pt x="21600" y="3626"/>
                        <a:pt x="17973" y="0"/>
                        <a:pt x="13499" y="0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4000"/>
                    <a:buFont typeface="Arial"/>
                    <a:buNone/>
                  </a:pPr>
                  <a:endParaRPr sz="4000" b="0" i="0" u="none" strike="noStrike" cap="none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  <p:sp>
              <p:nvSpPr>
                <p:cNvPr id="164" name="Google Shape;164;p2"/>
                <p:cNvSpPr/>
                <p:nvPr/>
              </p:nvSpPr>
              <p:spPr>
                <a:xfrm>
                  <a:off x="4101718" y="2560506"/>
                  <a:ext cx="91120" cy="90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0160" y="0"/>
                      </a:moveTo>
                      <a:cubicBezTo>
                        <a:pt x="9025" y="0"/>
                        <a:pt x="0" y="9025"/>
                        <a:pt x="0" y="20160"/>
                      </a:cubicBezTo>
                      <a:cubicBezTo>
                        <a:pt x="0" y="20954"/>
                        <a:pt x="644" y="21600"/>
                        <a:pt x="1440" y="21600"/>
                      </a:cubicBezTo>
                      <a:cubicBezTo>
                        <a:pt x="2235" y="21600"/>
                        <a:pt x="2880" y="20954"/>
                        <a:pt x="2880" y="20160"/>
                      </a:cubicBezTo>
                      <a:cubicBezTo>
                        <a:pt x="2880" y="10618"/>
                        <a:pt x="10617" y="2880"/>
                        <a:pt x="20160" y="2880"/>
                      </a:cubicBezTo>
                      <a:cubicBezTo>
                        <a:pt x="20955" y="2880"/>
                        <a:pt x="21599" y="2234"/>
                        <a:pt x="21599" y="1440"/>
                      </a:cubicBezTo>
                      <a:cubicBezTo>
                        <a:pt x="21599" y="645"/>
                        <a:pt x="20955" y="0"/>
                        <a:pt x="20160" y="0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4000"/>
                    <a:buFont typeface="Arial"/>
                    <a:buNone/>
                  </a:pPr>
                  <a:endParaRPr sz="4000" b="0" i="0" u="none" strike="noStrike" cap="none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</p:grpSp>
        </p:grpSp>
        <p:grpSp>
          <p:nvGrpSpPr>
            <p:cNvPr id="165" name="Google Shape;165;p2"/>
            <p:cNvGrpSpPr/>
            <p:nvPr/>
          </p:nvGrpSpPr>
          <p:grpSpPr>
            <a:xfrm>
              <a:off x="7122207" y="4186335"/>
              <a:ext cx="794480" cy="794480"/>
              <a:chOff x="7122207" y="4186335"/>
              <a:chExt cx="794480" cy="794480"/>
            </a:xfrm>
          </p:grpSpPr>
          <p:sp>
            <p:nvSpPr>
              <p:cNvPr id="166" name="Google Shape;166;p2"/>
              <p:cNvSpPr/>
              <p:nvPr/>
            </p:nvSpPr>
            <p:spPr>
              <a:xfrm>
                <a:off x="7122207" y="4186335"/>
                <a:ext cx="794480" cy="79448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grpSp>
            <p:nvGrpSpPr>
              <p:cNvPr id="167" name="Google Shape;167;p2"/>
              <p:cNvGrpSpPr/>
              <p:nvPr/>
            </p:nvGrpSpPr>
            <p:grpSpPr>
              <a:xfrm>
                <a:off x="7354867" y="4419276"/>
                <a:ext cx="329160" cy="328598"/>
                <a:chOff x="3172025" y="2500418"/>
                <a:chExt cx="386932" cy="386272"/>
              </a:xfrm>
            </p:grpSpPr>
            <p:sp>
              <p:nvSpPr>
                <p:cNvPr id="168" name="Google Shape;168;p2"/>
                <p:cNvSpPr/>
                <p:nvPr/>
              </p:nvSpPr>
              <p:spPr>
                <a:xfrm>
                  <a:off x="3172025" y="2500418"/>
                  <a:ext cx="386932" cy="386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4850" y="12150"/>
                      </a:moveTo>
                      <a:cubicBezTo>
                        <a:pt x="13851" y="12150"/>
                        <a:pt x="12926" y="11859"/>
                        <a:pt x="12124" y="11386"/>
                      </a:cubicBezTo>
                      <a:lnTo>
                        <a:pt x="11892" y="11618"/>
                      </a:lnTo>
                      <a:lnTo>
                        <a:pt x="11132" y="12377"/>
                      </a:lnTo>
                      <a:lnTo>
                        <a:pt x="9846" y="13663"/>
                      </a:lnTo>
                      <a:cubicBezTo>
                        <a:pt x="9593" y="13916"/>
                        <a:pt x="9451" y="14260"/>
                        <a:pt x="9451" y="14617"/>
                      </a:cubicBezTo>
                      <a:lnTo>
                        <a:pt x="9451" y="16200"/>
                      </a:lnTo>
                      <a:lnTo>
                        <a:pt x="8101" y="16200"/>
                      </a:lnTo>
                      <a:cubicBezTo>
                        <a:pt x="7356" y="16200"/>
                        <a:pt x="6751" y="16804"/>
                        <a:pt x="6751" y="17549"/>
                      </a:cubicBezTo>
                      <a:lnTo>
                        <a:pt x="6751" y="18900"/>
                      </a:lnTo>
                      <a:lnTo>
                        <a:pt x="5170" y="18900"/>
                      </a:lnTo>
                      <a:cubicBezTo>
                        <a:pt x="4812" y="18900"/>
                        <a:pt x="4469" y="19042"/>
                        <a:pt x="4216" y="19295"/>
                      </a:cubicBezTo>
                      <a:lnTo>
                        <a:pt x="3259" y="20252"/>
                      </a:lnTo>
                      <a:lnTo>
                        <a:pt x="1352" y="20249"/>
                      </a:lnTo>
                      <a:lnTo>
                        <a:pt x="1350" y="18326"/>
                      </a:lnTo>
                      <a:lnTo>
                        <a:pt x="9223" y="10467"/>
                      </a:lnTo>
                      <a:cubicBezTo>
                        <a:pt x="9223" y="10467"/>
                        <a:pt x="9223" y="10467"/>
                        <a:pt x="9224" y="10468"/>
                      </a:cubicBezTo>
                      <a:lnTo>
                        <a:pt x="10215" y="9477"/>
                      </a:lnTo>
                      <a:cubicBezTo>
                        <a:pt x="9741" y="8674"/>
                        <a:pt x="9451" y="7748"/>
                        <a:pt x="9451" y="6750"/>
                      </a:cubicBezTo>
                      <a:cubicBezTo>
                        <a:pt x="9451" y="3767"/>
                        <a:pt x="11869" y="1350"/>
                        <a:pt x="14850" y="1350"/>
                      </a:cubicBezTo>
                      <a:cubicBezTo>
                        <a:pt x="17832" y="1350"/>
                        <a:pt x="20250" y="3767"/>
                        <a:pt x="20250" y="6750"/>
                      </a:cubicBezTo>
                      <a:cubicBezTo>
                        <a:pt x="20250" y="9732"/>
                        <a:pt x="17832" y="12150"/>
                        <a:pt x="14850" y="12150"/>
                      </a:cubicBezTo>
                      <a:moveTo>
                        <a:pt x="14850" y="0"/>
                      </a:moveTo>
                      <a:cubicBezTo>
                        <a:pt x="11123" y="0"/>
                        <a:pt x="8101" y="3022"/>
                        <a:pt x="8101" y="6750"/>
                      </a:cubicBezTo>
                      <a:cubicBezTo>
                        <a:pt x="8101" y="7617"/>
                        <a:pt x="8283" y="8438"/>
                        <a:pt x="8582" y="9199"/>
                      </a:cubicBezTo>
                      <a:lnTo>
                        <a:pt x="383" y="17400"/>
                      </a:lnTo>
                      <a:cubicBezTo>
                        <a:pt x="146" y="17637"/>
                        <a:pt x="0" y="17863"/>
                        <a:pt x="0" y="18225"/>
                      </a:cubicBezTo>
                      <a:lnTo>
                        <a:pt x="0" y="20249"/>
                      </a:lnTo>
                      <a:cubicBezTo>
                        <a:pt x="0" y="20972"/>
                        <a:pt x="626" y="21599"/>
                        <a:pt x="1349" y="21599"/>
                      </a:cubicBezTo>
                      <a:lnTo>
                        <a:pt x="3374" y="21599"/>
                      </a:lnTo>
                      <a:cubicBezTo>
                        <a:pt x="3736" y="21599"/>
                        <a:pt x="3965" y="21455"/>
                        <a:pt x="4202" y="21219"/>
                      </a:cubicBezTo>
                      <a:lnTo>
                        <a:pt x="5170" y="20249"/>
                      </a:lnTo>
                      <a:lnTo>
                        <a:pt x="6751" y="20249"/>
                      </a:lnTo>
                      <a:cubicBezTo>
                        <a:pt x="7496" y="20249"/>
                        <a:pt x="8101" y="19645"/>
                        <a:pt x="8101" y="18900"/>
                      </a:cubicBezTo>
                      <a:lnTo>
                        <a:pt x="8101" y="17549"/>
                      </a:lnTo>
                      <a:lnTo>
                        <a:pt x="9451" y="17549"/>
                      </a:lnTo>
                      <a:cubicBezTo>
                        <a:pt x="10196" y="17549"/>
                        <a:pt x="10801" y="16945"/>
                        <a:pt x="10801" y="16200"/>
                      </a:cubicBezTo>
                      <a:lnTo>
                        <a:pt x="10801" y="14617"/>
                      </a:lnTo>
                      <a:lnTo>
                        <a:pt x="12400" y="13018"/>
                      </a:lnTo>
                      <a:cubicBezTo>
                        <a:pt x="13162" y="13317"/>
                        <a:pt x="13982" y="13500"/>
                        <a:pt x="14850" y="13500"/>
                      </a:cubicBezTo>
                      <a:cubicBezTo>
                        <a:pt x="18577" y="13500"/>
                        <a:pt x="21599" y="10477"/>
                        <a:pt x="21599" y="6750"/>
                      </a:cubicBezTo>
                      <a:cubicBezTo>
                        <a:pt x="21599" y="3022"/>
                        <a:pt x="18577" y="0"/>
                        <a:pt x="14850" y="0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4000"/>
                    <a:buFont typeface="Arial"/>
                    <a:buNone/>
                  </a:pPr>
                  <a:endParaRPr sz="4000" b="0" i="0" u="none" strike="noStrike" cap="none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  <p:sp>
              <p:nvSpPr>
                <p:cNvPr id="169" name="Google Shape;169;p2"/>
                <p:cNvSpPr/>
                <p:nvPr/>
              </p:nvSpPr>
              <p:spPr>
                <a:xfrm>
                  <a:off x="3413692" y="2548620"/>
                  <a:ext cx="96403" cy="96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333" extrusionOk="0">
                      <a:moveTo>
                        <a:pt x="13008" y="18684"/>
                      </a:moveTo>
                      <a:cubicBezTo>
                        <a:pt x="9017" y="15850"/>
                        <a:pt x="5542" y="12415"/>
                        <a:pt x="2694" y="8570"/>
                      </a:cubicBezTo>
                      <a:cubicBezTo>
                        <a:pt x="3736" y="5628"/>
                        <a:pt x="5693" y="3697"/>
                        <a:pt x="8585" y="2647"/>
                      </a:cubicBezTo>
                      <a:cubicBezTo>
                        <a:pt x="12578" y="5489"/>
                        <a:pt x="16048" y="8911"/>
                        <a:pt x="18889" y="12809"/>
                      </a:cubicBezTo>
                      <a:cubicBezTo>
                        <a:pt x="17836" y="15730"/>
                        <a:pt x="15883" y="17647"/>
                        <a:pt x="13008" y="18684"/>
                      </a:cubicBezTo>
                      <a:moveTo>
                        <a:pt x="21110" y="11295"/>
                      </a:moveTo>
                      <a:cubicBezTo>
                        <a:pt x="18081" y="7130"/>
                        <a:pt x="14396" y="3496"/>
                        <a:pt x="10161" y="484"/>
                      </a:cubicBezTo>
                      <a:cubicBezTo>
                        <a:pt x="9468" y="-8"/>
                        <a:pt x="8579" y="-134"/>
                        <a:pt x="7778" y="145"/>
                      </a:cubicBezTo>
                      <a:cubicBezTo>
                        <a:pt x="4027" y="1450"/>
                        <a:pt x="1463" y="3983"/>
                        <a:pt x="145" y="7687"/>
                      </a:cubicBezTo>
                      <a:cubicBezTo>
                        <a:pt x="46" y="7962"/>
                        <a:pt x="0" y="8252"/>
                        <a:pt x="0" y="8537"/>
                      </a:cubicBezTo>
                      <a:cubicBezTo>
                        <a:pt x="0" y="9071"/>
                        <a:pt x="167" y="9596"/>
                        <a:pt x="487" y="10041"/>
                      </a:cubicBezTo>
                      <a:cubicBezTo>
                        <a:pt x="3525" y="14213"/>
                        <a:pt x="7211" y="17850"/>
                        <a:pt x="11431" y="20850"/>
                      </a:cubicBezTo>
                      <a:cubicBezTo>
                        <a:pt x="12122" y="21338"/>
                        <a:pt x="13010" y="21466"/>
                        <a:pt x="13812" y="21188"/>
                      </a:cubicBezTo>
                      <a:cubicBezTo>
                        <a:pt x="17563" y="19893"/>
                        <a:pt x="20133" y="17356"/>
                        <a:pt x="21451" y="13647"/>
                      </a:cubicBezTo>
                      <a:cubicBezTo>
                        <a:pt x="21551" y="13372"/>
                        <a:pt x="21600" y="13081"/>
                        <a:pt x="21600" y="12796"/>
                      </a:cubicBezTo>
                      <a:cubicBezTo>
                        <a:pt x="21600" y="12265"/>
                        <a:pt x="21429" y="11740"/>
                        <a:pt x="21110" y="11295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4000"/>
                    <a:buFont typeface="Arial"/>
                    <a:buNone/>
                  </a:pPr>
                  <a:endParaRPr sz="4000" b="0" i="0" u="none" strike="noStrike" cap="none">
                    <a:solidFill>
                      <a:srgbClr val="FFFFF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</p:grpSp>
        </p:grpSp>
        <p:sp>
          <p:nvSpPr>
            <p:cNvPr id="170" name="Google Shape;170;p2"/>
            <p:cNvSpPr/>
            <p:nvPr/>
          </p:nvSpPr>
          <p:spPr>
            <a:xfrm>
              <a:off x="1428421" y="4186335"/>
              <a:ext cx="794480" cy="79448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3480869" y="5213475"/>
              <a:ext cx="2383370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CN" sz="1600" b="1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Dataset Description &amp;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CN" sz="1600" b="1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Exploratory Data Analysis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327761" y="5213475"/>
              <a:ext cx="2383370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CN" sz="1600" b="1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Pricing Modeling &amp;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CN" sz="1600" b="1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Text Analysis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9220994" y="5213475"/>
              <a:ext cx="2383370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CN" sz="1600" b="1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Discussion &amp;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CN" sz="1600" b="1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Conclusion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4" name="Google Shape;17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7350" y="6457100"/>
            <a:ext cx="762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"/>
          <p:cNvSpPr/>
          <p:nvPr/>
        </p:nvSpPr>
        <p:spPr>
          <a:xfrm>
            <a:off x="1680413" y="4438080"/>
            <a:ext cx="340818" cy="319446"/>
          </a:xfrm>
          <a:custGeom>
            <a:avLst/>
            <a:gdLst/>
            <a:ahLst/>
            <a:cxnLst/>
            <a:rect l="l" t="t" r="r" b="b"/>
            <a:pathLst>
              <a:path w="128" h="120" extrusionOk="0">
                <a:moveTo>
                  <a:pt x="100" y="40"/>
                </a:moveTo>
                <a:cubicBezTo>
                  <a:pt x="28" y="40"/>
                  <a:pt x="28" y="40"/>
                  <a:pt x="28" y="40"/>
                </a:cubicBezTo>
                <a:cubicBezTo>
                  <a:pt x="26" y="40"/>
                  <a:pt x="24" y="42"/>
                  <a:pt x="24" y="44"/>
                </a:cubicBezTo>
                <a:cubicBezTo>
                  <a:pt x="24" y="46"/>
                  <a:pt x="26" y="48"/>
                  <a:pt x="28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102" y="48"/>
                  <a:pt x="104" y="46"/>
                  <a:pt x="104" y="44"/>
                </a:cubicBezTo>
                <a:cubicBezTo>
                  <a:pt x="104" y="42"/>
                  <a:pt x="102" y="40"/>
                  <a:pt x="100" y="40"/>
                </a:cubicBezTo>
                <a:close/>
                <a:moveTo>
                  <a:pt x="72" y="56"/>
                </a:moveTo>
                <a:cubicBezTo>
                  <a:pt x="28" y="56"/>
                  <a:pt x="28" y="56"/>
                  <a:pt x="28" y="56"/>
                </a:cubicBezTo>
                <a:cubicBezTo>
                  <a:pt x="26" y="56"/>
                  <a:pt x="24" y="58"/>
                  <a:pt x="24" y="60"/>
                </a:cubicBezTo>
                <a:cubicBezTo>
                  <a:pt x="24" y="62"/>
                  <a:pt x="26" y="64"/>
                  <a:pt x="28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4" y="64"/>
                  <a:pt x="76" y="62"/>
                  <a:pt x="76" y="60"/>
                </a:cubicBezTo>
                <a:cubicBezTo>
                  <a:pt x="76" y="58"/>
                  <a:pt x="74" y="56"/>
                  <a:pt x="72" y="56"/>
                </a:cubicBezTo>
                <a:close/>
                <a:moveTo>
                  <a:pt x="100" y="24"/>
                </a:moveTo>
                <a:cubicBezTo>
                  <a:pt x="28" y="24"/>
                  <a:pt x="28" y="24"/>
                  <a:pt x="28" y="24"/>
                </a:cubicBezTo>
                <a:cubicBezTo>
                  <a:pt x="26" y="24"/>
                  <a:pt x="24" y="26"/>
                  <a:pt x="24" y="28"/>
                </a:cubicBezTo>
                <a:cubicBezTo>
                  <a:pt x="24" y="30"/>
                  <a:pt x="26" y="32"/>
                  <a:pt x="28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2" y="32"/>
                  <a:pt x="104" y="30"/>
                  <a:pt x="104" y="28"/>
                </a:cubicBezTo>
                <a:cubicBezTo>
                  <a:pt x="104" y="26"/>
                  <a:pt x="102" y="24"/>
                  <a:pt x="100" y="24"/>
                </a:cubicBezTo>
                <a:close/>
                <a:moveTo>
                  <a:pt x="11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5" y="92"/>
                  <a:pt x="12" y="92"/>
                </a:cubicBezTo>
                <a:cubicBezTo>
                  <a:pt x="28" y="92"/>
                  <a:pt x="28" y="92"/>
                  <a:pt x="28" y="92"/>
                </a:cubicBezTo>
                <a:cubicBezTo>
                  <a:pt x="28" y="109"/>
                  <a:pt x="28" y="109"/>
                  <a:pt x="28" y="109"/>
                </a:cubicBezTo>
                <a:cubicBezTo>
                  <a:pt x="29" y="114"/>
                  <a:pt x="35" y="120"/>
                  <a:pt x="44" y="114"/>
                </a:cubicBezTo>
                <a:cubicBezTo>
                  <a:pt x="68" y="92"/>
                  <a:pt x="68" y="92"/>
                  <a:pt x="68" y="92"/>
                </a:cubicBezTo>
                <a:cubicBezTo>
                  <a:pt x="116" y="92"/>
                  <a:pt x="116" y="92"/>
                  <a:pt x="116" y="92"/>
                </a:cubicBezTo>
                <a:cubicBezTo>
                  <a:pt x="123" y="92"/>
                  <a:pt x="128" y="87"/>
                  <a:pt x="128" y="80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5"/>
                  <a:pt x="123" y="0"/>
                  <a:pt x="116" y="0"/>
                </a:cubicBezTo>
                <a:close/>
                <a:moveTo>
                  <a:pt x="120" y="76"/>
                </a:moveTo>
                <a:cubicBezTo>
                  <a:pt x="120" y="80"/>
                  <a:pt x="116" y="84"/>
                  <a:pt x="112" y="84"/>
                </a:cubicBezTo>
                <a:cubicBezTo>
                  <a:pt x="66" y="84"/>
                  <a:pt x="66" y="84"/>
                  <a:pt x="66" y="84"/>
                </a:cubicBezTo>
                <a:cubicBezTo>
                  <a:pt x="39" y="108"/>
                  <a:pt x="39" y="108"/>
                  <a:pt x="39" y="108"/>
                </a:cubicBezTo>
                <a:cubicBezTo>
                  <a:pt x="35" y="113"/>
                  <a:pt x="36" y="99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84"/>
                  <a:pt x="36" y="84"/>
                  <a:pt x="36" y="84"/>
                </a:cubicBezTo>
                <a:cubicBezTo>
                  <a:pt x="16" y="84"/>
                  <a:pt x="16" y="84"/>
                  <a:pt x="16" y="84"/>
                </a:cubicBezTo>
                <a:cubicBezTo>
                  <a:pt x="12" y="84"/>
                  <a:pt x="8" y="80"/>
                  <a:pt x="8" y="7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7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86"/>
          <p:cNvPicPr preferRelativeResize="0"/>
          <p:nvPr/>
        </p:nvPicPr>
        <p:blipFill rotWithShape="1">
          <a:blip r:embed="rId3">
            <a:alphaModFix/>
          </a:blip>
          <a:srcRect t="551"/>
          <a:stretch/>
        </p:blipFill>
        <p:spPr>
          <a:xfrm>
            <a:off x="3405865" y="841513"/>
            <a:ext cx="8408499" cy="52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15;p84"/>
          <p:cNvSpPr/>
          <p:nvPr/>
        </p:nvSpPr>
        <p:spPr>
          <a:xfrm>
            <a:off x="554857" y="3574477"/>
            <a:ext cx="1190700" cy="172500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Google Shape;416;p84"/>
          <p:cNvSpPr/>
          <p:nvPr/>
        </p:nvSpPr>
        <p:spPr>
          <a:xfrm>
            <a:off x="436158" y="1274577"/>
            <a:ext cx="2811300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SzPts val="2800"/>
            </a:pPr>
            <a:r>
              <a:rPr lang="en-US" altLang="zh-CN" sz="2800" b="1" dirty="0"/>
              <a:t>Price is Higher on Friday to </a:t>
            </a:r>
            <a:endParaRPr lang="en-US" sz="2800" b="1" dirty="0"/>
          </a:p>
          <a:p>
            <a:pPr lvl="0">
              <a:buSzPts val="2800"/>
            </a:pPr>
            <a:r>
              <a:rPr lang="en-US" altLang="zh-CN" sz="2800" b="1" dirty="0"/>
              <a:t>Saturday</a:t>
            </a:r>
          </a:p>
          <a:p>
            <a:pPr>
              <a:buSzPts val="2800"/>
            </a:pPr>
            <a:r>
              <a:rPr lang="en-US" altLang="zh-CN" sz="2800" b="1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</a:t>
            </a:r>
            <a:endParaRPr lang="en-US" sz="28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16;p84"/>
          <p:cNvSpPr/>
          <p:nvPr/>
        </p:nvSpPr>
        <p:spPr>
          <a:xfrm>
            <a:off x="436158" y="1274577"/>
            <a:ext cx="2811300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SzPts val="2800"/>
            </a:pPr>
            <a:r>
              <a:rPr lang="en-US" altLang="zh-CN" sz="2800" b="1" dirty="0"/>
              <a:t>Higher Prices </a:t>
            </a:r>
            <a:endParaRPr lang="en-US" sz="2800" b="1" dirty="0"/>
          </a:p>
          <a:p>
            <a:pPr lvl="0">
              <a:buSzPts val="2800"/>
            </a:pPr>
            <a:r>
              <a:rPr lang="en-US" altLang="zh-CN" sz="2800" b="1" dirty="0"/>
              <a:t>in Summer</a:t>
            </a:r>
            <a:endParaRPr lang="en-US" sz="2800" b="1" dirty="0"/>
          </a:p>
          <a:p>
            <a:pPr>
              <a:buSzPts val="2800"/>
            </a:pPr>
            <a:endParaRPr lang="en-US" altLang="zh-CN" sz="2800" b="1" dirty="0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>
              <a:buSzPts val="2800"/>
            </a:pPr>
            <a:r>
              <a:rPr lang="en-US" altLang="zh-CN" sz="2800" b="1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Boston</a:t>
            </a:r>
            <a:endParaRPr lang="en-US" sz="2800" b="1" dirty="0"/>
          </a:p>
        </p:txBody>
      </p:sp>
      <p:pic>
        <p:nvPicPr>
          <p:cNvPr id="458" name="Google Shape;458;p89"/>
          <p:cNvPicPr preferRelativeResize="0"/>
          <p:nvPr/>
        </p:nvPicPr>
        <p:blipFill rotWithShape="1">
          <a:blip r:embed="rId3">
            <a:alphaModFix/>
          </a:blip>
          <a:srcRect t="1332"/>
          <a:stretch/>
        </p:blipFill>
        <p:spPr>
          <a:xfrm>
            <a:off x="3059037" y="675861"/>
            <a:ext cx="8686800" cy="5361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89"/>
          <p:cNvSpPr/>
          <p:nvPr/>
        </p:nvSpPr>
        <p:spPr>
          <a:xfrm>
            <a:off x="10857941" y="4264923"/>
            <a:ext cx="887896" cy="1599164"/>
          </a:xfrm>
          <a:prstGeom prst="rect">
            <a:avLst/>
          </a:prstGeom>
          <a:noFill/>
          <a:ln w="254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15;p84"/>
          <p:cNvSpPr/>
          <p:nvPr/>
        </p:nvSpPr>
        <p:spPr>
          <a:xfrm>
            <a:off x="554857" y="3574477"/>
            <a:ext cx="1190700" cy="172500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3109" y="641806"/>
            <a:ext cx="8685487" cy="537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88"/>
          <p:cNvSpPr/>
          <p:nvPr/>
        </p:nvSpPr>
        <p:spPr>
          <a:xfrm>
            <a:off x="10850700" y="2845277"/>
            <a:ext cx="887896" cy="3054626"/>
          </a:xfrm>
          <a:prstGeom prst="rect">
            <a:avLst/>
          </a:prstGeom>
          <a:noFill/>
          <a:ln w="254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88"/>
          <p:cNvSpPr/>
          <p:nvPr/>
        </p:nvSpPr>
        <p:spPr>
          <a:xfrm>
            <a:off x="4190569" y="2480842"/>
            <a:ext cx="887896" cy="3419061"/>
          </a:xfrm>
          <a:prstGeom prst="rect">
            <a:avLst/>
          </a:prstGeom>
          <a:noFill/>
          <a:ln w="254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416;p84"/>
          <p:cNvSpPr/>
          <p:nvPr/>
        </p:nvSpPr>
        <p:spPr>
          <a:xfrm>
            <a:off x="436158" y="1274577"/>
            <a:ext cx="2811300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SzPts val="2800"/>
            </a:pPr>
            <a:r>
              <a:rPr lang="en-US" altLang="zh-CN" sz="2800" b="1" dirty="0"/>
              <a:t>Higher Prices </a:t>
            </a:r>
            <a:endParaRPr lang="en-US" sz="2800" b="1" dirty="0"/>
          </a:p>
          <a:p>
            <a:pPr lvl="0">
              <a:buSzPts val="2800"/>
            </a:pPr>
            <a:r>
              <a:rPr lang="en-US" altLang="zh-CN" sz="2800" b="1" dirty="0"/>
              <a:t>in Summer</a:t>
            </a:r>
            <a:endParaRPr lang="en-US" sz="2800" b="1" dirty="0"/>
          </a:p>
          <a:p>
            <a:pPr>
              <a:buSzPts val="2800"/>
            </a:pPr>
            <a:endParaRPr lang="en-US" altLang="zh-CN" sz="2800" b="1" dirty="0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>
              <a:buSzPts val="2800"/>
            </a:pPr>
            <a:r>
              <a:rPr lang="en-US" altLang="zh-CN" sz="2800" b="1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</a:t>
            </a:r>
            <a:endParaRPr lang="en-US" sz="2800" b="1" dirty="0"/>
          </a:p>
        </p:txBody>
      </p:sp>
      <p:sp>
        <p:nvSpPr>
          <p:cNvPr id="10" name="Google Shape;415;p84"/>
          <p:cNvSpPr/>
          <p:nvPr/>
        </p:nvSpPr>
        <p:spPr>
          <a:xfrm>
            <a:off x="554857" y="3574477"/>
            <a:ext cx="1190700" cy="172500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9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46274"/>
                </a:srgbClr>
              </a:gs>
              <a:gs pos="100000">
                <a:schemeClr val="lt1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1" name="Google Shape;481;p91"/>
          <p:cNvSpPr/>
          <p:nvPr/>
        </p:nvSpPr>
        <p:spPr>
          <a:xfrm>
            <a:off x="2656611" y="2306594"/>
            <a:ext cx="1393958" cy="1082544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0" y="483"/>
                </a:moveTo>
                <a:cubicBezTo>
                  <a:pt x="0" y="560"/>
                  <a:pt x="63" y="622"/>
                  <a:pt x="140" y="622"/>
                </a:cubicBezTo>
                <a:cubicBezTo>
                  <a:pt x="209" y="622"/>
                  <a:pt x="243" y="579"/>
                  <a:pt x="265" y="606"/>
                </a:cubicBezTo>
                <a:cubicBezTo>
                  <a:pt x="277" y="620"/>
                  <a:pt x="279" y="637"/>
                  <a:pt x="279" y="690"/>
                </a:cubicBezTo>
                <a:lnTo>
                  <a:pt x="279" y="963"/>
                </a:lnTo>
                <a:lnTo>
                  <a:pt x="511" y="963"/>
                </a:lnTo>
                <a:cubicBezTo>
                  <a:pt x="545" y="963"/>
                  <a:pt x="550" y="960"/>
                  <a:pt x="553" y="953"/>
                </a:cubicBezTo>
                <a:cubicBezTo>
                  <a:pt x="559" y="940"/>
                  <a:pt x="547" y="918"/>
                  <a:pt x="547" y="867"/>
                </a:cubicBezTo>
                <a:cubicBezTo>
                  <a:pt x="547" y="760"/>
                  <a:pt x="660" y="675"/>
                  <a:pt x="759" y="675"/>
                </a:cubicBezTo>
                <a:cubicBezTo>
                  <a:pt x="858" y="675"/>
                  <a:pt x="971" y="756"/>
                  <a:pt x="971" y="867"/>
                </a:cubicBezTo>
                <a:cubicBezTo>
                  <a:pt x="971" y="918"/>
                  <a:pt x="959" y="940"/>
                  <a:pt x="965" y="953"/>
                </a:cubicBezTo>
                <a:cubicBezTo>
                  <a:pt x="967" y="960"/>
                  <a:pt x="972" y="963"/>
                  <a:pt x="1006" y="963"/>
                </a:cubicBezTo>
                <a:lnTo>
                  <a:pt x="1239" y="963"/>
                </a:lnTo>
                <a:lnTo>
                  <a:pt x="1239" y="117"/>
                </a:lnTo>
                <a:cubicBezTo>
                  <a:pt x="1239" y="117"/>
                  <a:pt x="1242" y="57"/>
                  <a:pt x="1214" y="28"/>
                </a:cubicBezTo>
                <a:cubicBezTo>
                  <a:pt x="1185" y="0"/>
                  <a:pt x="1118" y="3"/>
                  <a:pt x="1118" y="3"/>
                </a:cubicBezTo>
                <a:lnTo>
                  <a:pt x="279" y="3"/>
                </a:lnTo>
                <a:lnTo>
                  <a:pt x="279" y="276"/>
                </a:lnTo>
                <a:cubicBezTo>
                  <a:pt x="279" y="329"/>
                  <a:pt x="277" y="347"/>
                  <a:pt x="265" y="361"/>
                </a:cubicBezTo>
                <a:cubicBezTo>
                  <a:pt x="243" y="388"/>
                  <a:pt x="209" y="344"/>
                  <a:pt x="140" y="344"/>
                </a:cubicBezTo>
                <a:cubicBezTo>
                  <a:pt x="63" y="344"/>
                  <a:pt x="0" y="406"/>
                  <a:pt x="0" y="483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2" name="Google Shape;482;p91"/>
          <p:cNvSpPr/>
          <p:nvPr/>
        </p:nvSpPr>
        <p:spPr>
          <a:xfrm>
            <a:off x="1811338" y="2306594"/>
            <a:ext cx="1082544" cy="1393962"/>
          </a:xfrm>
          <a:custGeom>
            <a:avLst/>
            <a:gdLst/>
            <a:ahLst/>
            <a:cxnLst/>
            <a:rect l="l" t="t" r="r" b="b"/>
            <a:pathLst>
              <a:path w="965" h="1244" extrusionOk="0">
                <a:moveTo>
                  <a:pt x="5" y="965"/>
                </a:moveTo>
                <a:lnTo>
                  <a:pt x="279" y="965"/>
                </a:lnTo>
                <a:cubicBezTo>
                  <a:pt x="331" y="965"/>
                  <a:pt x="349" y="967"/>
                  <a:pt x="363" y="979"/>
                </a:cubicBezTo>
                <a:cubicBezTo>
                  <a:pt x="390" y="1001"/>
                  <a:pt x="346" y="1035"/>
                  <a:pt x="346" y="1104"/>
                </a:cubicBezTo>
                <a:cubicBezTo>
                  <a:pt x="346" y="1181"/>
                  <a:pt x="409" y="1244"/>
                  <a:pt x="485" y="1244"/>
                </a:cubicBezTo>
                <a:cubicBezTo>
                  <a:pt x="562" y="1244"/>
                  <a:pt x="625" y="1181"/>
                  <a:pt x="625" y="1104"/>
                </a:cubicBezTo>
                <a:cubicBezTo>
                  <a:pt x="625" y="1035"/>
                  <a:pt x="581" y="1002"/>
                  <a:pt x="608" y="979"/>
                </a:cubicBezTo>
                <a:cubicBezTo>
                  <a:pt x="622" y="967"/>
                  <a:pt x="639" y="965"/>
                  <a:pt x="692" y="965"/>
                </a:cubicBezTo>
                <a:lnTo>
                  <a:pt x="965" y="965"/>
                </a:lnTo>
                <a:lnTo>
                  <a:pt x="965" y="733"/>
                </a:lnTo>
                <a:cubicBezTo>
                  <a:pt x="965" y="699"/>
                  <a:pt x="962" y="694"/>
                  <a:pt x="955" y="691"/>
                </a:cubicBezTo>
                <a:cubicBezTo>
                  <a:pt x="942" y="685"/>
                  <a:pt x="920" y="697"/>
                  <a:pt x="869" y="697"/>
                </a:cubicBezTo>
                <a:cubicBezTo>
                  <a:pt x="762" y="697"/>
                  <a:pt x="677" y="584"/>
                  <a:pt x="677" y="485"/>
                </a:cubicBezTo>
                <a:cubicBezTo>
                  <a:pt x="677" y="386"/>
                  <a:pt x="758" y="273"/>
                  <a:pt x="869" y="273"/>
                </a:cubicBezTo>
                <a:cubicBezTo>
                  <a:pt x="920" y="273"/>
                  <a:pt x="942" y="285"/>
                  <a:pt x="955" y="280"/>
                </a:cubicBezTo>
                <a:cubicBezTo>
                  <a:pt x="962" y="277"/>
                  <a:pt x="965" y="272"/>
                  <a:pt x="965" y="238"/>
                </a:cubicBezTo>
                <a:lnTo>
                  <a:pt x="965" y="5"/>
                </a:lnTo>
                <a:lnTo>
                  <a:pt x="141" y="5"/>
                </a:lnTo>
                <a:cubicBezTo>
                  <a:pt x="141" y="5"/>
                  <a:pt x="61" y="0"/>
                  <a:pt x="31" y="30"/>
                </a:cubicBezTo>
                <a:cubicBezTo>
                  <a:pt x="0" y="61"/>
                  <a:pt x="5" y="129"/>
                  <a:pt x="5" y="129"/>
                </a:cubicBezTo>
                <a:lnTo>
                  <a:pt x="5" y="965"/>
                </a:ln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3" name="Google Shape;483;p91"/>
          <p:cNvSpPr/>
          <p:nvPr/>
        </p:nvSpPr>
        <p:spPr>
          <a:xfrm>
            <a:off x="1816283" y="3468226"/>
            <a:ext cx="1389018" cy="1077599"/>
          </a:xfrm>
          <a:custGeom>
            <a:avLst/>
            <a:gdLst/>
            <a:ahLst/>
            <a:cxnLst/>
            <a:rect l="l" t="t" r="r" b="b"/>
            <a:pathLst>
              <a:path w="1240" h="960" extrusionOk="0">
                <a:moveTo>
                  <a:pt x="1240" y="480"/>
                </a:moveTo>
                <a:cubicBezTo>
                  <a:pt x="1240" y="403"/>
                  <a:pt x="1178" y="341"/>
                  <a:pt x="1101" y="341"/>
                </a:cubicBezTo>
                <a:cubicBezTo>
                  <a:pt x="1031" y="341"/>
                  <a:pt x="998" y="385"/>
                  <a:pt x="975" y="357"/>
                </a:cubicBezTo>
                <a:cubicBezTo>
                  <a:pt x="963" y="343"/>
                  <a:pt x="961" y="326"/>
                  <a:pt x="961" y="273"/>
                </a:cubicBezTo>
                <a:lnTo>
                  <a:pt x="961" y="0"/>
                </a:lnTo>
                <a:lnTo>
                  <a:pt x="729" y="0"/>
                </a:lnTo>
                <a:cubicBezTo>
                  <a:pt x="695" y="0"/>
                  <a:pt x="690" y="3"/>
                  <a:pt x="687" y="10"/>
                </a:cubicBezTo>
                <a:cubicBezTo>
                  <a:pt x="681" y="23"/>
                  <a:pt x="693" y="45"/>
                  <a:pt x="693" y="96"/>
                </a:cubicBezTo>
                <a:cubicBezTo>
                  <a:pt x="693" y="203"/>
                  <a:pt x="580" y="288"/>
                  <a:pt x="481" y="288"/>
                </a:cubicBezTo>
                <a:cubicBezTo>
                  <a:pt x="382" y="288"/>
                  <a:pt x="270" y="207"/>
                  <a:pt x="270" y="96"/>
                </a:cubicBezTo>
                <a:cubicBezTo>
                  <a:pt x="270" y="45"/>
                  <a:pt x="282" y="23"/>
                  <a:pt x="276" y="10"/>
                </a:cubicBezTo>
                <a:cubicBezTo>
                  <a:pt x="273" y="3"/>
                  <a:pt x="268" y="0"/>
                  <a:pt x="234" y="0"/>
                </a:cubicBezTo>
                <a:lnTo>
                  <a:pt x="1" y="0"/>
                </a:lnTo>
                <a:lnTo>
                  <a:pt x="1" y="828"/>
                </a:lnTo>
                <a:cubicBezTo>
                  <a:pt x="1" y="828"/>
                  <a:pt x="0" y="898"/>
                  <a:pt x="30" y="928"/>
                </a:cubicBezTo>
                <a:cubicBezTo>
                  <a:pt x="60" y="958"/>
                  <a:pt x="129" y="960"/>
                  <a:pt x="129" y="960"/>
                </a:cubicBezTo>
                <a:lnTo>
                  <a:pt x="961" y="960"/>
                </a:lnTo>
                <a:lnTo>
                  <a:pt x="961" y="687"/>
                </a:lnTo>
                <a:cubicBezTo>
                  <a:pt x="961" y="634"/>
                  <a:pt x="963" y="616"/>
                  <a:pt x="975" y="602"/>
                </a:cubicBezTo>
                <a:cubicBezTo>
                  <a:pt x="998" y="575"/>
                  <a:pt x="1031" y="619"/>
                  <a:pt x="1101" y="619"/>
                </a:cubicBezTo>
                <a:cubicBezTo>
                  <a:pt x="1178" y="619"/>
                  <a:pt x="1240" y="557"/>
                  <a:pt x="1240" y="480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4" name="Google Shape;484;p91"/>
          <p:cNvSpPr/>
          <p:nvPr/>
        </p:nvSpPr>
        <p:spPr>
          <a:xfrm>
            <a:off x="3284389" y="3616523"/>
            <a:ext cx="1522480" cy="1477991"/>
          </a:xfrm>
          <a:custGeom>
            <a:avLst/>
            <a:gdLst/>
            <a:ahLst/>
            <a:cxnLst/>
            <a:rect l="l" t="t" r="r" b="b"/>
            <a:pathLst>
              <a:path w="1358" h="1322" extrusionOk="0">
                <a:moveTo>
                  <a:pt x="770" y="1267"/>
                </a:moveTo>
                <a:lnTo>
                  <a:pt x="1358" y="679"/>
                </a:lnTo>
                <a:lnTo>
                  <a:pt x="1164" y="486"/>
                </a:lnTo>
                <a:cubicBezTo>
                  <a:pt x="1127" y="448"/>
                  <a:pt x="1116" y="435"/>
                  <a:pt x="1114" y="416"/>
                </a:cubicBezTo>
                <a:cubicBezTo>
                  <a:pt x="1111" y="381"/>
                  <a:pt x="1166" y="389"/>
                  <a:pt x="1215" y="339"/>
                </a:cubicBezTo>
                <a:cubicBezTo>
                  <a:pt x="1270" y="285"/>
                  <a:pt x="1270" y="197"/>
                  <a:pt x="1215" y="142"/>
                </a:cubicBezTo>
                <a:cubicBezTo>
                  <a:pt x="1161" y="88"/>
                  <a:pt x="1073" y="88"/>
                  <a:pt x="1018" y="142"/>
                </a:cubicBezTo>
                <a:cubicBezTo>
                  <a:pt x="969" y="192"/>
                  <a:pt x="976" y="246"/>
                  <a:pt x="941" y="243"/>
                </a:cubicBezTo>
                <a:cubicBezTo>
                  <a:pt x="923" y="242"/>
                  <a:pt x="909" y="230"/>
                  <a:pt x="872" y="193"/>
                </a:cubicBezTo>
                <a:lnTo>
                  <a:pt x="679" y="0"/>
                </a:lnTo>
                <a:lnTo>
                  <a:pt x="514" y="164"/>
                </a:lnTo>
                <a:cubicBezTo>
                  <a:pt x="490" y="189"/>
                  <a:pt x="489" y="194"/>
                  <a:pt x="492" y="201"/>
                </a:cubicBezTo>
                <a:cubicBezTo>
                  <a:pt x="497" y="214"/>
                  <a:pt x="521" y="222"/>
                  <a:pt x="557" y="258"/>
                </a:cubicBezTo>
                <a:cubicBezTo>
                  <a:pt x="633" y="333"/>
                  <a:pt x="613" y="473"/>
                  <a:pt x="543" y="543"/>
                </a:cubicBezTo>
                <a:cubicBezTo>
                  <a:pt x="473" y="613"/>
                  <a:pt x="336" y="636"/>
                  <a:pt x="258" y="557"/>
                </a:cubicBezTo>
                <a:cubicBezTo>
                  <a:pt x="222" y="521"/>
                  <a:pt x="215" y="497"/>
                  <a:pt x="201" y="492"/>
                </a:cubicBezTo>
                <a:cubicBezTo>
                  <a:pt x="194" y="489"/>
                  <a:pt x="189" y="490"/>
                  <a:pt x="164" y="514"/>
                </a:cubicBezTo>
                <a:lnTo>
                  <a:pt x="0" y="679"/>
                </a:lnTo>
                <a:lnTo>
                  <a:pt x="590" y="1269"/>
                </a:lnTo>
                <a:cubicBezTo>
                  <a:pt x="590" y="1269"/>
                  <a:pt x="636" y="1322"/>
                  <a:pt x="679" y="1322"/>
                </a:cubicBezTo>
                <a:cubicBezTo>
                  <a:pt x="721" y="1322"/>
                  <a:pt x="770" y="1267"/>
                  <a:pt x="770" y="1267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5" name="Google Shape;485;p91"/>
          <p:cNvSpPr/>
          <p:nvPr/>
        </p:nvSpPr>
        <p:spPr>
          <a:xfrm>
            <a:off x="6108590" y="3014473"/>
            <a:ext cx="42879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CN" sz="20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Price Modeling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6" name="Google Shape;486;p91"/>
          <p:cNvCxnSpPr/>
          <p:nvPr/>
        </p:nvCxnSpPr>
        <p:spPr>
          <a:xfrm rot="10800000" flipH="1">
            <a:off x="4662297" y="3014478"/>
            <a:ext cx="5734200" cy="760800"/>
          </a:xfrm>
          <a:prstGeom prst="bentConnector3">
            <a:avLst>
              <a:gd name="adj1" fmla="val 25194"/>
            </a:avLst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oval" w="med" len="med"/>
            <a:tailEnd type="oval" w="med" len="med"/>
          </a:ln>
        </p:spPr>
      </p:cxnSp>
      <p:sp>
        <p:nvSpPr>
          <p:cNvPr id="487" name="Google Shape;487;p91"/>
          <p:cNvSpPr/>
          <p:nvPr/>
        </p:nvSpPr>
        <p:spPr>
          <a:xfrm>
            <a:off x="6263865" y="2306594"/>
            <a:ext cx="75212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CN" sz="4000" b="0" i="0" u="none" strike="noStrike" cap="none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03</a:t>
            </a:r>
            <a:endParaRPr sz="4000" b="0" i="0" u="none" strike="noStrike" cap="none">
              <a:solidFill>
                <a:srgbClr val="26262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"/>
          <p:cNvSpPr/>
          <p:nvPr/>
        </p:nvSpPr>
        <p:spPr>
          <a:xfrm>
            <a:off x="855085" y="1546967"/>
            <a:ext cx="5097900" cy="4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Boston’s Listing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R-square - </a:t>
            </a:r>
            <a:r>
              <a:rPr lang="zh-CN" sz="1800" b="0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44.18%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Train MSE - </a:t>
            </a:r>
            <a:r>
              <a:rPr lang="zh-CN" sz="1800" b="0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5,012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Test MSE - </a:t>
            </a:r>
            <a:r>
              <a:rPr lang="zh-CN" sz="1800" b="0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5,622</a:t>
            </a:r>
            <a:endParaRPr sz="1800" b="0" i="0" u="none" strike="noStrike" cap="none" dirty="0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71450" marR="0" lvl="0" indent="-57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71450" marR="0" lvl="0" indent="-57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94" name="Google Shape;494;p15"/>
          <p:cNvSpPr/>
          <p:nvPr/>
        </p:nvSpPr>
        <p:spPr>
          <a:xfrm>
            <a:off x="4745884" y="512633"/>
            <a:ext cx="50979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</a:t>
            </a:r>
            <a:r>
              <a:rPr lang="zh-CN" sz="3200" b="1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inear</a:t>
            </a:r>
            <a:r>
              <a:rPr lang="zh-CN" sz="3200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Regression</a:t>
            </a:r>
            <a:endParaRPr sz="1400" b="1" i="0" u="none" strike="noStrike" cap="none" dirty="0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95" name="Google Shape;495;p15"/>
          <p:cNvGraphicFramePr/>
          <p:nvPr>
            <p:extLst>
              <p:ext uri="{D42A27DB-BD31-4B8C-83A1-F6EECF244321}">
                <p14:modId xmlns:p14="http://schemas.microsoft.com/office/powerpoint/2010/main" val="29166433"/>
              </p:ext>
            </p:extLst>
          </p:nvPr>
        </p:nvGraphicFramePr>
        <p:xfrm>
          <a:off x="3608172" y="1294966"/>
          <a:ext cx="7958036" cy="5166000"/>
        </p:xfrm>
        <a:graphic>
          <a:graphicData uri="http://schemas.openxmlformats.org/drawingml/2006/table">
            <a:tbl>
              <a:tblPr>
                <a:noFill/>
                <a:tableStyleId>{E6E3C3CC-6FB5-4DC3-AE13-F056E3FADDC2}</a:tableStyleId>
              </a:tblPr>
              <a:tblGrid>
                <a:gridCol w="3603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Estimate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Std. Error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 value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Pr(&gt;|t|)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(Intercept)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56.217272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10.031809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5.604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2.32E-08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host_listings_count</a:t>
                      </a:r>
                      <a:endParaRPr sz="1200" b="0" i="0" u="none" strike="noStrike" cap="none">
                        <a:solidFill>
                          <a:srgbClr val="38761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0.041642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0.005575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7.47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1.09E-13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accommodates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26.249442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1.406483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18.663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&lt;2.00E-16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bathrooms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4.493217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3.25414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1.381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0.167469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bedrooms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9.745793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2.741845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3.554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0.000386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beds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-10.620643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2.097182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-5.064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4.39E-07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guests_included</a:t>
                      </a:r>
                      <a:endParaRPr sz="1200" b="0" i="0" u="none" strike="noStrike" cap="none">
                        <a:solidFill>
                          <a:srgbClr val="38761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4.408934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1.277413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3.451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5.67E-04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 dirty="0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maximum_nights</a:t>
                      </a:r>
                      <a:endParaRPr sz="1200" b="0" i="0" u="none" strike="noStrike" cap="none" dirty="0">
                        <a:solidFill>
                          <a:srgbClr val="7F7F7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0.005659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0.002849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1.986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0.047086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number_of_reviews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-0.003303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0.032706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0.919567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number_of_reviews_ltm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-0.269537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0.100485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-2.682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0.007357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wifi_available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-4.305054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9.506387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-0.453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0.650688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host_response_time_nodata</a:t>
                      </a:r>
                      <a:endParaRPr sz="1200" b="0" i="0" u="none" strike="noStrike" cap="none">
                        <a:solidFill>
                          <a:srgbClr val="7F7F7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3.319442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4.706871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0.705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0.480729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cancellation_policy_strict</a:t>
                      </a:r>
                      <a:endParaRPr sz="1200" b="0" i="0" u="none" strike="noStrike" cap="none">
                        <a:solidFill>
                          <a:srgbClr val="38761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47.400033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9.370591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5.058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4.53E-07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neighbourhood_cleansed_Bay Village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35.368097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11.023923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3.21E+00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0.001352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neighbourhood_cleansed_Beacon Hill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44.135579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7.383186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5.978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2.57E-09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neighbourhood_cleansed_Mattapan</a:t>
                      </a:r>
                      <a:endParaRPr sz="1200" b="0" i="0" u="none" strike="noStrike" cap="non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-71.263155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15.273444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-4.666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3.23E-06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neighbourhood_cleansed_South Boston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39.347824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6.493001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6.06E+00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1.56E-09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neighbourhood_cleansed_South Boston Waterfront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58.485246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10.281097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5.69E+00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1.42E-08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neighbourhood_cleansed_West End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62.043812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9.254131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6.704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2.47E-11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496" name="Google Shape;49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547850"/>
            <a:ext cx="762000" cy="285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659;p11">
            <a:extLst>
              <a:ext uri="{FF2B5EF4-FFF2-40B4-BE49-F238E27FC236}">
                <a16:creationId xmlns:a16="http://schemas.microsoft.com/office/drawing/2014/main" id="{337005FB-C41B-4519-9948-95016670D8EC}"/>
              </a:ext>
            </a:extLst>
          </p:cNvPr>
          <p:cNvCxnSpPr/>
          <p:nvPr/>
        </p:nvCxnSpPr>
        <p:spPr>
          <a:xfrm>
            <a:off x="5952985" y="1126122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7"/>
          <p:cNvSpPr/>
          <p:nvPr/>
        </p:nvSpPr>
        <p:spPr>
          <a:xfrm>
            <a:off x="4745884" y="512633"/>
            <a:ext cx="50979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Linear</a:t>
            </a:r>
            <a:r>
              <a:rPr lang="zh-CN" sz="32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Regression</a:t>
            </a:r>
            <a:endParaRPr sz="1400" b="1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04" name="Google Shape;504;p17"/>
          <p:cNvGraphicFramePr/>
          <p:nvPr>
            <p:extLst>
              <p:ext uri="{D42A27DB-BD31-4B8C-83A1-F6EECF244321}">
                <p14:modId xmlns:p14="http://schemas.microsoft.com/office/powerpoint/2010/main" val="7338877"/>
              </p:ext>
            </p:extLst>
          </p:nvPr>
        </p:nvGraphicFramePr>
        <p:xfrm>
          <a:off x="3583457" y="1301596"/>
          <a:ext cx="7958749" cy="5254825"/>
        </p:xfrm>
        <a:graphic>
          <a:graphicData uri="http://schemas.openxmlformats.org/drawingml/2006/table">
            <a:tbl>
              <a:tblPr>
                <a:noFill/>
                <a:tableStyleId>{E6E3C3CC-6FB5-4DC3-AE13-F056E3FADDC2}</a:tableStyleId>
              </a:tblPr>
              <a:tblGrid>
                <a:gridCol w="2791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3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3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3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34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34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Estimate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Std. Error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 value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Pr(&gt;|t|)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(Intercept)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9.63E+01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1.07E+01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9.014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&lt;2.00E-16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 dirty="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host_listings_count</a:t>
                      </a:r>
                      <a:endParaRPr sz="1200" b="0" i="0" u="none" strike="noStrike" cap="none" dirty="0">
                        <a:solidFill>
                          <a:srgbClr val="38761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1.12E+00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9.46E-02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11.806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&lt;2.00E-16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r>
                        <a:rPr lang="zh-CN" sz="1200" b="0" i="0" u="none" strike="noStrike" cap="none" dirty="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ccommodates</a:t>
                      </a:r>
                      <a:endParaRPr dirty="0">
                        <a:solidFill>
                          <a:srgbClr val="38761D"/>
                        </a:solidFill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3.63E+01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2.04E+00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17.81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&lt;2.00E-16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zh-CN" sz="1200" b="0" i="0" u="none" strike="noStrike" cap="none" dirty="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athrooms</a:t>
                      </a:r>
                      <a:endParaRPr dirty="0">
                        <a:solidFill>
                          <a:srgbClr val="38761D"/>
                        </a:solidFill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9.23E+01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5.37E+00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17.178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&lt;2.00E-16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zh-CN" sz="1200" b="0" i="0" u="none" strike="noStrike" cap="none" dirty="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edrooms</a:t>
                      </a:r>
                      <a:endParaRPr dirty="0">
                        <a:solidFill>
                          <a:srgbClr val="38761D"/>
                        </a:solidFill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9.41E+01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4.96E+00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18.986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&lt;2.00E-16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r>
                        <a:rPr lang="zh-CN" sz="1200" b="0" i="0" u="none" strike="noStrike" cap="none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eds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-2.20E+01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2.40E+00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-9.165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&lt;2.00E-16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 dirty="0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minimum_nights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3.19E-02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1.07E-01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0.766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 dirty="0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maximum_nights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3.15E-03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2.24E-03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 dirty="0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guests_included</a:t>
                      </a:r>
                      <a:endParaRPr sz="1200" b="0" i="0" u="none" strike="noStrike" cap="none" dirty="0">
                        <a:solidFill>
                          <a:srgbClr val="7F7F7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-1.92E+00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2.10E+00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-0.912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0.362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 dirty="0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availability_30</a:t>
                      </a:r>
                      <a:endParaRPr dirty="0">
                        <a:solidFill>
                          <a:srgbClr val="38761D"/>
                        </a:solidFill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1.95E+00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4.61E-01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4.227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2.39E-05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availability_90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-7.84E-02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1.81E-01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-0.433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3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availability_365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1.01E-01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2.09E-02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4.841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1.31E-06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number_of_reviews</a:t>
                      </a:r>
                      <a:endParaRPr sz="1200" b="0" i="0" u="none" strike="noStrike" cap="none">
                        <a:solidFill>
                          <a:srgbClr val="7F7F7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-2.08E-01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1.74E-01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-1.199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0.231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number_of_reviews_ltm</a:t>
                      </a:r>
                      <a:endParaRPr sz="1200" b="0" i="0" u="none" strike="noStrike" cap="none">
                        <a:solidFill>
                          <a:srgbClr val="C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-1.68E+00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3.17E-01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-5.309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1.12E-07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38761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TV_available</a:t>
                      </a:r>
                      <a:endParaRPr sz="1200" b="0" i="0" u="none" strike="noStrike" cap="none">
                        <a:solidFill>
                          <a:srgbClr val="38761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9.98E+01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6.05E+00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16.487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&lt;2.00E-16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wc_access</a:t>
                      </a:r>
                      <a:endParaRPr sz="1200" b="0" i="0" u="none" strike="noStrike" cap="none">
                        <a:solidFill>
                          <a:srgbClr val="7F7F7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-1.72E+01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1.25E+01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-1.377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0.168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room_type_Shared room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-2.59E+02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1.15E+01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-22.58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&lt;2.00E-16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7F7F7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host_response_time_within a day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-1.73E+01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1.20E+01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-1.441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room_type_Private room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-6.64E+01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5.87E+00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-11.311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&lt;2.00E-16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***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505" name="Google Shape;50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547850"/>
            <a:ext cx="762000" cy="285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659;p11">
            <a:extLst>
              <a:ext uri="{FF2B5EF4-FFF2-40B4-BE49-F238E27FC236}">
                <a16:creationId xmlns:a16="http://schemas.microsoft.com/office/drawing/2014/main" id="{73ABF57A-2402-4C90-8FA8-1AD0297A6A7D}"/>
              </a:ext>
            </a:extLst>
          </p:cNvPr>
          <p:cNvCxnSpPr/>
          <p:nvPr/>
        </p:nvCxnSpPr>
        <p:spPr>
          <a:xfrm>
            <a:off x="5952985" y="1126122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492;p15"/>
          <p:cNvSpPr/>
          <p:nvPr/>
        </p:nvSpPr>
        <p:spPr>
          <a:xfrm>
            <a:off x="855085" y="1546967"/>
            <a:ext cx="5097900" cy="4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285750" lvl="0" indent="-285750">
              <a:lnSpc>
                <a:spcPct val="130000"/>
              </a:lnSpc>
              <a:buSzPts val="1800"/>
              <a:buFont typeface="Arial"/>
              <a:buChar char="•"/>
            </a:pPr>
            <a:r>
              <a:rPr lang="en-US" altLang="zh-CN" sz="1800" b="1" dirty="0">
                <a:latin typeface="Twentieth Century"/>
                <a:ea typeface="Twentieth Century"/>
                <a:cs typeface="Twentieth Century"/>
                <a:sym typeface="Twentieth Century"/>
              </a:rPr>
              <a:t>Beijing’s Listing</a:t>
            </a:r>
            <a:endParaRPr lang="en-US" dirty="0"/>
          </a:p>
          <a:p>
            <a:pPr marL="285750" lvl="0" indent="-171450">
              <a:lnSpc>
                <a:spcPct val="130000"/>
              </a:lnSpc>
              <a:buSzPts val="1800"/>
            </a:pPr>
            <a:endParaRPr lang="en-US" sz="18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85750" lvl="0" indent="-285750">
              <a:lnSpc>
                <a:spcPct val="130000"/>
              </a:lnSpc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R-square - </a:t>
            </a:r>
            <a:r>
              <a:rPr lang="en-US" altLang="zh-CN" sz="1800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38.42%</a:t>
            </a:r>
            <a:endParaRPr lang="en-US" dirty="0"/>
          </a:p>
          <a:p>
            <a:pPr marL="285750" lvl="0" indent="-285750">
              <a:lnSpc>
                <a:spcPct val="130000"/>
              </a:lnSpc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Train MSE - </a:t>
            </a:r>
            <a:r>
              <a:rPr lang="en-US" altLang="zh-CN" sz="1800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1,244</a:t>
            </a:r>
            <a:endParaRPr lang="en-US" dirty="0"/>
          </a:p>
          <a:p>
            <a:pPr marL="285750" lvl="0" indent="-285750">
              <a:lnSpc>
                <a:spcPct val="130000"/>
              </a:lnSpc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Test MSE - </a:t>
            </a:r>
            <a:r>
              <a:rPr lang="en-US" altLang="zh-CN" sz="1800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1,221</a:t>
            </a:r>
            <a:endParaRPr lang="en-US" sz="1800" dirty="0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>
              <a:lnSpc>
                <a:spcPct val="130000"/>
              </a:lnSpc>
            </a:pPr>
            <a:endParaRPr lang="en-US" sz="1800" dirty="0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71450" lvl="0" indent="-57150">
              <a:lnSpc>
                <a:spcPct val="150000"/>
              </a:lnSpc>
              <a:buSzPts val="1800"/>
            </a:pPr>
            <a:endParaRPr lang="en-US" sz="1800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4" name="Google Shape;524;g77162b9904_0_109"/>
          <p:cNvCxnSpPr/>
          <p:nvPr/>
        </p:nvCxnSpPr>
        <p:spPr>
          <a:xfrm>
            <a:off x="5952968" y="1301596"/>
            <a:ext cx="2862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541" name="Google Shape;541;g77162b9904_0_109"/>
          <p:cNvGrpSpPr/>
          <p:nvPr/>
        </p:nvGrpSpPr>
        <p:grpSpPr>
          <a:xfrm>
            <a:off x="559799" y="4848150"/>
            <a:ext cx="3593100" cy="1362547"/>
            <a:chOff x="6227247" y="1725489"/>
            <a:chExt cx="3593100" cy="1362547"/>
          </a:xfrm>
        </p:grpSpPr>
        <p:sp>
          <p:nvSpPr>
            <p:cNvPr id="542" name="Google Shape;542;g77162b9904_0_109"/>
            <p:cNvSpPr txBox="1"/>
            <p:nvPr/>
          </p:nvSpPr>
          <p:spPr>
            <a:xfrm>
              <a:off x="6818242" y="2166136"/>
              <a:ext cx="2411100" cy="9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Train MSE -  44,362</a:t>
              </a:r>
            </a:p>
            <a:p>
              <a:pPr lvl="0"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Test MSE - 153,067</a:t>
              </a:r>
            </a:p>
            <a:p>
              <a:pPr lvl="0" algn="ctr">
                <a:lnSpc>
                  <a:spcPct val="150000"/>
                </a:lnSpc>
              </a:pPr>
              <a:endParaRPr b="1" dirty="0">
                <a:solidFill>
                  <a:schemeClr val="tx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43" name="Google Shape;543;g77162b9904_0_109"/>
            <p:cNvSpPr txBox="1"/>
            <p:nvPr/>
          </p:nvSpPr>
          <p:spPr>
            <a:xfrm>
              <a:off x="6227247" y="1725489"/>
              <a:ext cx="359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rgbClr val="E06666"/>
                  </a:solidFill>
                  <a:latin typeface="Twentieth Century"/>
                  <a:ea typeface="Georgia"/>
                  <a:cs typeface="Georgia"/>
                  <a:sym typeface="Georgia"/>
                </a:rPr>
                <a:t>           Decision Tree</a:t>
              </a:r>
              <a:endParaRPr sz="2400" dirty="0">
                <a:solidFill>
                  <a:srgbClr val="E06666"/>
                </a:solidFill>
                <a:latin typeface="Twentieth Century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550" name="Google Shape;550;g77162b9904_0_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g77162b9904_0_109"/>
          <p:cNvGrpSpPr/>
          <p:nvPr/>
        </p:nvGrpSpPr>
        <p:grpSpPr>
          <a:xfrm>
            <a:off x="1329836" y="1869385"/>
            <a:ext cx="2053014" cy="2053014"/>
            <a:chOff x="2184913" y="2017460"/>
            <a:chExt cx="2053014" cy="2053014"/>
          </a:xfrm>
        </p:grpSpPr>
        <p:sp>
          <p:nvSpPr>
            <p:cNvPr id="531" name="Google Shape;531;g77162b9904_0_109"/>
            <p:cNvSpPr/>
            <p:nvPr/>
          </p:nvSpPr>
          <p:spPr>
            <a:xfrm rot="8100000">
              <a:off x="2184913" y="2017460"/>
              <a:ext cx="2053014" cy="2053014"/>
            </a:xfrm>
            <a:prstGeom prst="teardrop">
              <a:avLst>
                <a:gd name="adj" fmla="val 101095"/>
              </a:avLst>
            </a:prstGeom>
            <a:gradFill>
              <a:gsLst>
                <a:gs pos="0">
                  <a:srgbClr val="D8D8D8"/>
                </a:gs>
                <a:gs pos="100000">
                  <a:schemeClr val="lt1"/>
                </a:gs>
              </a:gsLst>
              <a:lin ang="8100019" scaled="0"/>
            </a:gradFill>
            <a:ln w="571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540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33" name="Google Shape;533;g77162b9904_0_109"/>
            <p:cNvSpPr/>
            <p:nvPr/>
          </p:nvSpPr>
          <p:spPr>
            <a:xfrm>
              <a:off x="2399958" y="2232171"/>
              <a:ext cx="811329" cy="1622656"/>
            </a:xfrm>
            <a:custGeom>
              <a:avLst/>
              <a:gdLst/>
              <a:ahLst/>
              <a:cxnLst/>
              <a:rect l="l" t="t" r="r" b="b"/>
              <a:pathLst>
                <a:path w="811329" h="1622656" extrusionOk="0">
                  <a:moveTo>
                    <a:pt x="811329" y="0"/>
                  </a:moveTo>
                  <a:lnTo>
                    <a:pt x="811329" y="241256"/>
                  </a:lnTo>
                  <a:cubicBezTo>
                    <a:pt x="496486" y="241256"/>
                    <a:pt x="241256" y="496486"/>
                    <a:pt x="241256" y="811328"/>
                  </a:cubicBezTo>
                  <a:cubicBezTo>
                    <a:pt x="241256" y="1126170"/>
                    <a:pt x="496486" y="1381400"/>
                    <a:pt x="811329" y="1381400"/>
                  </a:cubicBezTo>
                  <a:lnTo>
                    <a:pt x="811329" y="1622656"/>
                  </a:lnTo>
                  <a:cubicBezTo>
                    <a:pt x="363244" y="1622656"/>
                    <a:pt x="0" y="1259412"/>
                    <a:pt x="0" y="811328"/>
                  </a:cubicBezTo>
                  <a:cubicBezTo>
                    <a:pt x="0" y="363244"/>
                    <a:pt x="363244" y="0"/>
                    <a:pt x="811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1155CC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34" name="Google Shape;534;g77162b9904_0_109"/>
            <p:cNvSpPr/>
            <p:nvPr/>
          </p:nvSpPr>
          <p:spPr>
            <a:xfrm>
              <a:off x="2399957" y="2232171"/>
              <a:ext cx="1622700" cy="1622700"/>
            </a:xfrm>
            <a:prstGeom prst="blockArc">
              <a:avLst>
                <a:gd name="adj1" fmla="val 1438152"/>
                <a:gd name="adj2" fmla="val 5400000"/>
                <a:gd name="adj3" fmla="val 14941"/>
              </a:avLst>
            </a:prstGeom>
            <a:solidFill>
              <a:srgbClr val="E06666"/>
            </a:solidFill>
            <a:ln>
              <a:noFill/>
            </a:ln>
            <a:effectLst>
              <a:outerShdw blurRad="381000" dist="38100" dir="8100000" algn="tr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highlight>
                  <a:srgbClr val="E06666"/>
                </a:highlight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F9BFA36-0F28-40FE-A0F3-2646DEEA77FE}"/>
              </a:ext>
            </a:extLst>
          </p:cNvPr>
          <p:cNvSpPr txBox="1"/>
          <p:nvPr/>
        </p:nvSpPr>
        <p:spPr>
          <a:xfrm>
            <a:off x="1950545" y="2706442"/>
            <a:ext cx="86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E06666"/>
                </a:solidFill>
                <a:latin typeface="Twentieth Century"/>
              </a:rPr>
              <a:t>7.1 % </a:t>
            </a:r>
            <a:endParaRPr lang="en-US" sz="2400" b="1" dirty="0">
              <a:solidFill>
                <a:srgbClr val="E06666"/>
              </a:solidFill>
              <a:latin typeface="Twentieth Century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E7322-3BD6-4D29-B737-E3EF31C31821}"/>
              </a:ext>
            </a:extLst>
          </p:cNvPr>
          <p:cNvGrpSpPr/>
          <p:nvPr/>
        </p:nvGrpSpPr>
        <p:grpSpPr>
          <a:xfrm>
            <a:off x="5269967" y="1910767"/>
            <a:ext cx="2053014" cy="2053014"/>
            <a:chOff x="1329836" y="1869385"/>
            <a:chExt cx="2053014" cy="2053014"/>
          </a:xfrm>
        </p:grpSpPr>
        <p:grpSp>
          <p:nvGrpSpPr>
            <p:cNvPr id="33" name="Google Shape;530;g77162b9904_0_109">
              <a:extLst>
                <a:ext uri="{FF2B5EF4-FFF2-40B4-BE49-F238E27FC236}">
                  <a16:creationId xmlns:a16="http://schemas.microsoft.com/office/drawing/2014/main" id="{E52AE587-83AB-4D47-B475-BF8BAE48E101}"/>
                </a:ext>
              </a:extLst>
            </p:cNvPr>
            <p:cNvGrpSpPr/>
            <p:nvPr/>
          </p:nvGrpSpPr>
          <p:grpSpPr>
            <a:xfrm>
              <a:off x="1329836" y="1869385"/>
              <a:ext cx="2053014" cy="2053014"/>
              <a:chOff x="2184913" y="2017460"/>
              <a:chExt cx="2053014" cy="2053014"/>
            </a:xfrm>
          </p:grpSpPr>
          <p:sp>
            <p:nvSpPr>
              <p:cNvPr id="35" name="Google Shape;531;g77162b9904_0_109">
                <a:extLst>
                  <a:ext uri="{FF2B5EF4-FFF2-40B4-BE49-F238E27FC236}">
                    <a16:creationId xmlns:a16="http://schemas.microsoft.com/office/drawing/2014/main" id="{7E3F209B-340E-4BC0-A935-73F2A25FFC77}"/>
                  </a:ext>
                </a:extLst>
              </p:cNvPr>
              <p:cNvSpPr/>
              <p:nvPr/>
            </p:nvSpPr>
            <p:spPr>
              <a:xfrm rot="8100000">
                <a:off x="2184913" y="2017460"/>
                <a:ext cx="2053014" cy="2053014"/>
              </a:xfrm>
              <a:prstGeom prst="teardrop">
                <a:avLst>
                  <a:gd name="adj" fmla="val 101095"/>
                </a:avLst>
              </a:prstGeom>
              <a:gradFill>
                <a:gsLst>
                  <a:gs pos="0">
                    <a:srgbClr val="D8D8D8"/>
                  </a:gs>
                  <a:gs pos="100000">
                    <a:schemeClr val="lt1"/>
                  </a:gs>
                </a:gsLst>
                <a:lin ang="8100019" scaled="0"/>
              </a:gradFill>
              <a:ln w="571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6" name="Google Shape;533;g77162b9904_0_109">
                <a:extLst>
                  <a:ext uri="{FF2B5EF4-FFF2-40B4-BE49-F238E27FC236}">
                    <a16:creationId xmlns:a16="http://schemas.microsoft.com/office/drawing/2014/main" id="{E025C974-E191-4530-A3AA-AF6AAD4652A7}"/>
                  </a:ext>
                </a:extLst>
              </p:cNvPr>
              <p:cNvSpPr/>
              <p:nvPr/>
            </p:nvSpPr>
            <p:spPr>
              <a:xfrm>
                <a:off x="2399958" y="2232171"/>
                <a:ext cx="811329" cy="1622656"/>
              </a:xfrm>
              <a:custGeom>
                <a:avLst/>
                <a:gdLst/>
                <a:ahLst/>
                <a:cxnLst/>
                <a:rect l="l" t="t" r="r" b="b"/>
                <a:pathLst>
                  <a:path w="811329" h="1622656" extrusionOk="0">
                    <a:moveTo>
                      <a:pt x="811329" y="0"/>
                    </a:moveTo>
                    <a:lnTo>
                      <a:pt x="811329" y="241256"/>
                    </a:lnTo>
                    <a:cubicBezTo>
                      <a:pt x="496486" y="241256"/>
                      <a:pt x="241256" y="496486"/>
                      <a:pt x="241256" y="811328"/>
                    </a:cubicBezTo>
                    <a:cubicBezTo>
                      <a:pt x="241256" y="1126170"/>
                      <a:pt x="496486" y="1381400"/>
                      <a:pt x="811329" y="1381400"/>
                    </a:cubicBezTo>
                    <a:lnTo>
                      <a:pt x="811329" y="1622656"/>
                    </a:lnTo>
                    <a:cubicBezTo>
                      <a:pt x="363244" y="1622656"/>
                      <a:pt x="0" y="1259412"/>
                      <a:pt x="0" y="811328"/>
                    </a:cubicBezTo>
                    <a:cubicBezTo>
                      <a:pt x="0" y="363244"/>
                      <a:pt x="363244" y="0"/>
                      <a:pt x="8113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1155CC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7" name="Google Shape;534;g77162b9904_0_109">
                <a:extLst>
                  <a:ext uri="{FF2B5EF4-FFF2-40B4-BE49-F238E27FC236}">
                    <a16:creationId xmlns:a16="http://schemas.microsoft.com/office/drawing/2014/main" id="{9D761C5B-CADA-4924-9E89-3F16FCB089CF}"/>
                  </a:ext>
                </a:extLst>
              </p:cNvPr>
              <p:cNvSpPr/>
              <p:nvPr/>
            </p:nvSpPr>
            <p:spPr>
              <a:xfrm>
                <a:off x="2399957" y="2232171"/>
                <a:ext cx="1622700" cy="1622700"/>
              </a:xfrm>
              <a:prstGeom prst="blockArc">
                <a:avLst>
                  <a:gd name="adj1" fmla="val 2252459"/>
                  <a:gd name="adj2" fmla="val 5400000"/>
                  <a:gd name="adj3" fmla="val 14941"/>
                </a:avLst>
              </a:prstGeom>
              <a:solidFill>
                <a:srgbClr val="E06666"/>
              </a:solidFill>
              <a:ln>
                <a:noFill/>
              </a:ln>
              <a:effectLst>
                <a:outerShdw blurRad="381000" dist="38100" dir="8100000" algn="tr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highlight>
                    <a:srgbClr val="E06666"/>
                  </a:highlight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358426D-8EFC-4D62-B8FF-83F12E783C20}"/>
                </a:ext>
              </a:extLst>
            </p:cNvPr>
            <p:cNvSpPr txBox="1"/>
            <p:nvPr/>
          </p:nvSpPr>
          <p:spPr>
            <a:xfrm>
              <a:off x="1950544" y="2706442"/>
              <a:ext cx="1045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E06666"/>
                  </a:solidFill>
                  <a:latin typeface="Twentieth Century"/>
                </a:rPr>
                <a:t>6.2 % </a:t>
              </a:r>
              <a:endParaRPr lang="en-US" sz="2400" b="1" dirty="0">
                <a:solidFill>
                  <a:srgbClr val="E06666"/>
                </a:solidFill>
                <a:latin typeface="Twentieth Century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F795CA7-9F2C-49FF-A1E5-91585C24CE31}"/>
              </a:ext>
            </a:extLst>
          </p:cNvPr>
          <p:cNvGrpSpPr/>
          <p:nvPr/>
        </p:nvGrpSpPr>
        <p:grpSpPr>
          <a:xfrm>
            <a:off x="9214948" y="1910299"/>
            <a:ext cx="2053014" cy="2053014"/>
            <a:chOff x="1329836" y="1869385"/>
            <a:chExt cx="2053014" cy="2053014"/>
          </a:xfrm>
        </p:grpSpPr>
        <p:grpSp>
          <p:nvGrpSpPr>
            <p:cNvPr id="39" name="Google Shape;530;g77162b9904_0_109">
              <a:extLst>
                <a:ext uri="{FF2B5EF4-FFF2-40B4-BE49-F238E27FC236}">
                  <a16:creationId xmlns:a16="http://schemas.microsoft.com/office/drawing/2014/main" id="{1EB2DDB5-9F5B-4CF7-8005-682DA065EC1D}"/>
                </a:ext>
              </a:extLst>
            </p:cNvPr>
            <p:cNvGrpSpPr/>
            <p:nvPr/>
          </p:nvGrpSpPr>
          <p:grpSpPr>
            <a:xfrm>
              <a:off x="1329836" y="1869385"/>
              <a:ext cx="2053014" cy="2053014"/>
              <a:chOff x="2184913" y="2017460"/>
              <a:chExt cx="2053014" cy="2053014"/>
            </a:xfrm>
          </p:grpSpPr>
          <p:sp>
            <p:nvSpPr>
              <p:cNvPr id="41" name="Google Shape;531;g77162b9904_0_109">
                <a:extLst>
                  <a:ext uri="{FF2B5EF4-FFF2-40B4-BE49-F238E27FC236}">
                    <a16:creationId xmlns:a16="http://schemas.microsoft.com/office/drawing/2014/main" id="{857E9260-192A-4C25-A2DE-9BA4A7A16984}"/>
                  </a:ext>
                </a:extLst>
              </p:cNvPr>
              <p:cNvSpPr/>
              <p:nvPr/>
            </p:nvSpPr>
            <p:spPr>
              <a:xfrm rot="8100000">
                <a:off x="2184913" y="2017460"/>
                <a:ext cx="2053014" cy="2053014"/>
              </a:xfrm>
              <a:prstGeom prst="teardrop">
                <a:avLst>
                  <a:gd name="adj" fmla="val 101095"/>
                </a:avLst>
              </a:prstGeom>
              <a:gradFill>
                <a:gsLst>
                  <a:gs pos="0">
                    <a:srgbClr val="D8D8D8"/>
                  </a:gs>
                  <a:gs pos="100000">
                    <a:schemeClr val="lt1"/>
                  </a:gs>
                </a:gsLst>
                <a:lin ang="8100019" scaled="0"/>
              </a:gradFill>
              <a:ln w="571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2" name="Google Shape;533;g77162b9904_0_109">
                <a:extLst>
                  <a:ext uri="{FF2B5EF4-FFF2-40B4-BE49-F238E27FC236}">
                    <a16:creationId xmlns:a16="http://schemas.microsoft.com/office/drawing/2014/main" id="{E78CBF3F-B01C-460A-86E3-E64AA6645530}"/>
                  </a:ext>
                </a:extLst>
              </p:cNvPr>
              <p:cNvSpPr/>
              <p:nvPr/>
            </p:nvSpPr>
            <p:spPr>
              <a:xfrm>
                <a:off x="2399958" y="2232171"/>
                <a:ext cx="811329" cy="1622656"/>
              </a:xfrm>
              <a:custGeom>
                <a:avLst/>
                <a:gdLst/>
                <a:ahLst/>
                <a:cxnLst/>
                <a:rect l="l" t="t" r="r" b="b"/>
                <a:pathLst>
                  <a:path w="811329" h="1622656" extrusionOk="0">
                    <a:moveTo>
                      <a:pt x="811329" y="0"/>
                    </a:moveTo>
                    <a:lnTo>
                      <a:pt x="811329" y="241256"/>
                    </a:lnTo>
                    <a:cubicBezTo>
                      <a:pt x="496486" y="241256"/>
                      <a:pt x="241256" y="496486"/>
                      <a:pt x="241256" y="811328"/>
                    </a:cubicBezTo>
                    <a:cubicBezTo>
                      <a:pt x="241256" y="1126170"/>
                      <a:pt x="496486" y="1381400"/>
                      <a:pt x="811329" y="1381400"/>
                    </a:cubicBezTo>
                    <a:lnTo>
                      <a:pt x="811329" y="1622656"/>
                    </a:lnTo>
                    <a:cubicBezTo>
                      <a:pt x="363244" y="1622656"/>
                      <a:pt x="0" y="1259412"/>
                      <a:pt x="0" y="811328"/>
                    </a:cubicBezTo>
                    <a:cubicBezTo>
                      <a:pt x="0" y="363244"/>
                      <a:pt x="363244" y="0"/>
                      <a:pt x="8113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1155CC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3" name="Google Shape;534;g77162b9904_0_109">
                <a:extLst>
                  <a:ext uri="{FF2B5EF4-FFF2-40B4-BE49-F238E27FC236}">
                    <a16:creationId xmlns:a16="http://schemas.microsoft.com/office/drawing/2014/main" id="{749FAA69-A15C-41A5-BB24-FDF005A1F04F}"/>
                  </a:ext>
                </a:extLst>
              </p:cNvPr>
              <p:cNvSpPr/>
              <p:nvPr/>
            </p:nvSpPr>
            <p:spPr>
              <a:xfrm>
                <a:off x="2399957" y="2232171"/>
                <a:ext cx="1622700" cy="1622700"/>
              </a:xfrm>
              <a:prstGeom prst="blockArc">
                <a:avLst>
                  <a:gd name="adj1" fmla="val 14600050"/>
                  <a:gd name="adj2" fmla="val 5400000"/>
                  <a:gd name="adj3" fmla="val 14941"/>
                </a:avLst>
              </a:prstGeom>
              <a:solidFill>
                <a:srgbClr val="E06666"/>
              </a:solidFill>
              <a:ln>
                <a:noFill/>
              </a:ln>
              <a:effectLst>
                <a:outerShdw blurRad="381000" dist="38100" dir="8100000" algn="tr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highlight>
                    <a:srgbClr val="E06666"/>
                  </a:highlight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AC520A-5BC4-4C6D-B6C8-6AB72485193A}"/>
                </a:ext>
              </a:extLst>
            </p:cNvPr>
            <p:cNvSpPr txBox="1"/>
            <p:nvPr/>
          </p:nvSpPr>
          <p:spPr>
            <a:xfrm>
              <a:off x="1950544" y="2706442"/>
              <a:ext cx="1045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E06666"/>
                  </a:solidFill>
                  <a:latin typeface="Twentieth Century"/>
                </a:rPr>
                <a:t>53.9 % </a:t>
              </a:r>
              <a:endParaRPr lang="en-US" sz="2400" b="1" dirty="0">
                <a:solidFill>
                  <a:srgbClr val="E06666"/>
                </a:solidFill>
                <a:latin typeface="Twentieth Century"/>
              </a:endParaRPr>
            </a:p>
          </p:txBody>
        </p:sp>
      </p:grpSp>
      <p:grpSp>
        <p:nvGrpSpPr>
          <p:cNvPr id="44" name="Google Shape;541;g77162b9904_0_109">
            <a:extLst>
              <a:ext uri="{FF2B5EF4-FFF2-40B4-BE49-F238E27FC236}">
                <a16:creationId xmlns:a16="http://schemas.microsoft.com/office/drawing/2014/main" id="{F5BDB5D8-DCC0-4720-AEE8-D1BAE03E246A}"/>
              </a:ext>
            </a:extLst>
          </p:cNvPr>
          <p:cNvGrpSpPr/>
          <p:nvPr/>
        </p:nvGrpSpPr>
        <p:grpSpPr>
          <a:xfrm>
            <a:off x="4499924" y="4848150"/>
            <a:ext cx="3593100" cy="1362547"/>
            <a:chOff x="6227247" y="1725489"/>
            <a:chExt cx="3593100" cy="1362547"/>
          </a:xfrm>
        </p:grpSpPr>
        <p:sp>
          <p:nvSpPr>
            <p:cNvPr id="45" name="Google Shape;542;g77162b9904_0_109">
              <a:extLst>
                <a:ext uri="{FF2B5EF4-FFF2-40B4-BE49-F238E27FC236}">
                  <a16:creationId xmlns:a16="http://schemas.microsoft.com/office/drawing/2014/main" id="{F17580F2-2B34-47E2-9F09-7C81AEA3E308}"/>
                </a:ext>
              </a:extLst>
            </p:cNvPr>
            <p:cNvSpPr txBox="1"/>
            <p:nvPr/>
          </p:nvSpPr>
          <p:spPr>
            <a:xfrm>
              <a:off x="6818242" y="2166136"/>
              <a:ext cx="2411100" cy="9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/>
                  </a:solidFill>
                  <a:latin typeface="Twentieth Century"/>
                  <a:sym typeface="Twentieth Century"/>
                </a:rPr>
                <a:t>Train MSE   21,307</a:t>
              </a:r>
              <a:endParaRPr lang="en-US" b="1" dirty="0">
                <a:solidFill>
                  <a:schemeClr val="tx1"/>
                </a:solidFill>
                <a:latin typeface="Twentieth Century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/>
                  </a:solidFill>
                  <a:latin typeface="Twentieth Century"/>
                  <a:sym typeface="Twentieth Century"/>
                </a:rPr>
                <a:t>Test MSE   154,589</a:t>
              </a:r>
              <a:endParaRPr lang="en-US" b="1" dirty="0">
                <a:solidFill>
                  <a:schemeClr val="tx1"/>
                </a:solidFill>
                <a:latin typeface="Twentieth Century"/>
              </a:endParaRPr>
            </a:p>
          </p:txBody>
        </p:sp>
        <p:sp>
          <p:nvSpPr>
            <p:cNvPr id="46" name="Google Shape;543;g77162b9904_0_109">
              <a:extLst>
                <a:ext uri="{FF2B5EF4-FFF2-40B4-BE49-F238E27FC236}">
                  <a16:creationId xmlns:a16="http://schemas.microsoft.com/office/drawing/2014/main" id="{7EFA9939-3865-4722-A898-18562CEC172A}"/>
                </a:ext>
              </a:extLst>
            </p:cNvPr>
            <p:cNvSpPr txBox="1"/>
            <p:nvPr/>
          </p:nvSpPr>
          <p:spPr>
            <a:xfrm>
              <a:off x="6227247" y="1725489"/>
              <a:ext cx="359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rgbClr val="E06666"/>
                  </a:solidFill>
                  <a:latin typeface="Twentieth Century"/>
                  <a:ea typeface="Georgia"/>
                  <a:cs typeface="Georgia"/>
                  <a:sym typeface="Georgia"/>
                </a:rPr>
                <a:t>           </a:t>
              </a:r>
              <a:r>
                <a:rPr lang="en-US" altLang="zh-CN" sz="2400" b="1" dirty="0">
                  <a:solidFill>
                    <a:srgbClr val="E06666"/>
                  </a:solidFill>
                  <a:latin typeface="Twentieth Century"/>
                  <a:ea typeface="Georgia"/>
                  <a:cs typeface="Georgia"/>
                  <a:sym typeface="Georgia"/>
                </a:rPr>
                <a:t>Random Forest</a:t>
              </a:r>
              <a:endParaRPr sz="2400" dirty="0">
                <a:solidFill>
                  <a:srgbClr val="E06666"/>
                </a:solidFill>
                <a:latin typeface="Twentieth Century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47" name="Google Shape;541;g77162b9904_0_109">
            <a:extLst>
              <a:ext uri="{FF2B5EF4-FFF2-40B4-BE49-F238E27FC236}">
                <a16:creationId xmlns:a16="http://schemas.microsoft.com/office/drawing/2014/main" id="{66AC10BC-DB42-4228-8438-1CDC72523994}"/>
              </a:ext>
            </a:extLst>
          </p:cNvPr>
          <p:cNvGrpSpPr/>
          <p:nvPr/>
        </p:nvGrpSpPr>
        <p:grpSpPr>
          <a:xfrm>
            <a:off x="8440049" y="4848150"/>
            <a:ext cx="3593100" cy="1362547"/>
            <a:chOff x="6227247" y="1725489"/>
            <a:chExt cx="3593100" cy="1362547"/>
          </a:xfrm>
        </p:grpSpPr>
        <p:sp>
          <p:nvSpPr>
            <p:cNvPr id="48" name="Google Shape;542;g77162b9904_0_109">
              <a:extLst>
                <a:ext uri="{FF2B5EF4-FFF2-40B4-BE49-F238E27FC236}">
                  <a16:creationId xmlns:a16="http://schemas.microsoft.com/office/drawing/2014/main" id="{87A2849F-2CC2-43DC-86DC-12457A249472}"/>
                </a:ext>
              </a:extLst>
            </p:cNvPr>
            <p:cNvSpPr txBox="1"/>
            <p:nvPr/>
          </p:nvSpPr>
          <p:spPr>
            <a:xfrm>
              <a:off x="6818242" y="2166136"/>
              <a:ext cx="2411100" cy="9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Train MSE </a:t>
              </a:r>
              <a:r>
                <a:rPr lang="en-US" altLang="zh-CN" b="1" dirty="0">
                  <a:solidFill>
                    <a:schemeClr val="tx1"/>
                  </a:solidFill>
                  <a:latin typeface="Twentieth Century"/>
                  <a:sym typeface="Twentieth Century"/>
                </a:rPr>
                <a:t>4,051</a:t>
              </a:r>
              <a:endParaRPr lang="en-US" b="1" dirty="0">
                <a:solidFill>
                  <a:schemeClr val="tx1"/>
                </a:solidFill>
                <a:latin typeface="Twentieth Century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/>
                  </a:solidFill>
                  <a:latin typeface="Twentieth Century"/>
                  <a:sym typeface="Twentieth Century"/>
                </a:rPr>
                <a:t>Test  MSE 4,188</a:t>
              </a:r>
              <a:endParaRPr lang="en-US" b="1" dirty="0">
                <a:solidFill>
                  <a:schemeClr val="tx1"/>
                </a:solidFill>
                <a:latin typeface="Twentieth Century"/>
              </a:endParaRPr>
            </a:p>
          </p:txBody>
        </p:sp>
        <p:sp>
          <p:nvSpPr>
            <p:cNvPr id="49" name="Google Shape;543;g77162b9904_0_109">
              <a:extLst>
                <a:ext uri="{FF2B5EF4-FFF2-40B4-BE49-F238E27FC236}">
                  <a16:creationId xmlns:a16="http://schemas.microsoft.com/office/drawing/2014/main" id="{99F39A9A-7FED-42F2-9E1E-8E6A58901F48}"/>
                </a:ext>
              </a:extLst>
            </p:cNvPr>
            <p:cNvSpPr txBox="1"/>
            <p:nvPr/>
          </p:nvSpPr>
          <p:spPr>
            <a:xfrm>
              <a:off x="6227247" y="1725489"/>
              <a:ext cx="359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rgbClr val="E06666"/>
                  </a:solidFill>
                  <a:latin typeface="Twentieth Century"/>
                  <a:ea typeface="Georgia"/>
                  <a:cs typeface="Georgia"/>
                  <a:sym typeface="Georgia"/>
                </a:rPr>
                <a:t>           </a:t>
              </a:r>
              <a:r>
                <a:rPr lang="en-US" altLang="zh-CN" sz="2400" b="1" dirty="0">
                  <a:solidFill>
                    <a:srgbClr val="E06666"/>
                  </a:solidFill>
                  <a:latin typeface="Twentieth Century"/>
                  <a:ea typeface="Georgia"/>
                  <a:cs typeface="Georgia"/>
                  <a:sym typeface="Georgia"/>
                </a:rPr>
                <a:t>Gradient Boosting</a:t>
              </a:r>
              <a:endParaRPr sz="2400" dirty="0">
                <a:solidFill>
                  <a:srgbClr val="E06666"/>
                </a:solidFill>
                <a:latin typeface="Twentieth Century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50" name="Google Shape;564;p8">
            <a:extLst>
              <a:ext uri="{FF2B5EF4-FFF2-40B4-BE49-F238E27FC236}">
                <a16:creationId xmlns:a16="http://schemas.microsoft.com/office/drawing/2014/main" id="{19677531-2F46-45E7-9755-F05F689CFB02}"/>
              </a:ext>
            </a:extLst>
          </p:cNvPr>
          <p:cNvSpPr/>
          <p:nvPr/>
        </p:nvSpPr>
        <p:spPr>
          <a:xfrm>
            <a:off x="3924709" y="586283"/>
            <a:ext cx="5097953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altLang="zh-CN" sz="3200" b="1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Multiple Trees </a:t>
            </a:r>
            <a:r>
              <a:rPr lang="en-US" altLang="zh-CN" sz="3200" b="1" dirty="0">
                <a:solidFill>
                  <a:srgbClr val="1716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- Boston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" name="Google Shape;566;p8">
            <a:extLst>
              <a:ext uri="{FF2B5EF4-FFF2-40B4-BE49-F238E27FC236}">
                <a16:creationId xmlns:a16="http://schemas.microsoft.com/office/drawing/2014/main" id="{48B4ABB4-9D0F-427B-9BD2-70AD28F28CEF}"/>
              </a:ext>
            </a:extLst>
          </p:cNvPr>
          <p:cNvCxnSpPr/>
          <p:nvPr/>
        </p:nvCxnSpPr>
        <p:spPr>
          <a:xfrm>
            <a:off x="5952968" y="1301596"/>
            <a:ext cx="286064" cy="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4" name="Google Shape;524;g77162b9904_0_109"/>
          <p:cNvCxnSpPr/>
          <p:nvPr/>
        </p:nvCxnSpPr>
        <p:spPr>
          <a:xfrm>
            <a:off x="5952968" y="1301596"/>
            <a:ext cx="2862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541" name="Google Shape;541;g77162b9904_0_109"/>
          <p:cNvGrpSpPr/>
          <p:nvPr/>
        </p:nvGrpSpPr>
        <p:grpSpPr>
          <a:xfrm>
            <a:off x="559799" y="4848150"/>
            <a:ext cx="3593100" cy="1362547"/>
            <a:chOff x="6227247" y="1725489"/>
            <a:chExt cx="3593100" cy="1362547"/>
          </a:xfrm>
        </p:grpSpPr>
        <p:sp>
          <p:nvSpPr>
            <p:cNvPr id="542" name="Google Shape;542;g77162b9904_0_109"/>
            <p:cNvSpPr txBox="1"/>
            <p:nvPr/>
          </p:nvSpPr>
          <p:spPr>
            <a:xfrm>
              <a:off x="6818242" y="2166136"/>
              <a:ext cx="2411100" cy="9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/>
                  </a:solidFill>
                  <a:latin typeface="Twentieth Century"/>
                  <a:sym typeface="Twentieth Century"/>
                </a:rPr>
                <a:t>Train MSE 645,739</a:t>
              </a:r>
              <a:endParaRPr lang="en-US" b="1" dirty="0">
                <a:solidFill>
                  <a:schemeClr val="tx1"/>
                </a:solidFill>
                <a:latin typeface="Twentieth Century"/>
                <a:sym typeface="Twentieth Century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/>
                  </a:solidFill>
                  <a:latin typeface="Twentieth Century"/>
                  <a:sym typeface="Twentieth Century"/>
                </a:rPr>
                <a:t>Test MSE 1023,998</a:t>
              </a:r>
              <a:endParaRPr lang="en-US" b="1" dirty="0">
                <a:solidFill>
                  <a:schemeClr val="tx1"/>
                </a:solidFill>
                <a:latin typeface="Twentieth Century"/>
                <a:sym typeface="Twentieth Century"/>
              </a:endParaRPr>
            </a:p>
            <a:p>
              <a:pPr lvl="0" algn="ctr">
                <a:lnSpc>
                  <a:spcPct val="150000"/>
                </a:lnSpc>
              </a:pPr>
              <a:endParaRPr b="1" dirty="0">
                <a:solidFill>
                  <a:schemeClr val="tx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543" name="Google Shape;543;g77162b9904_0_109"/>
            <p:cNvSpPr txBox="1"/>
            <p:nvPr/>
          </p:nvSpPr>
          <p:spPr>
            <a:xfrm>
              <a:off x="6227247" y="1725489"/>
              <a:ext cx="359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rgbClr val="E06666"/>
                  </a:solidFill>
                  <a:latin typeface="Twentieth Century"/>
                  <a:ea typeface="Georgia"/>
                  <a:cs typeface="Georgia"/>
                  <a:sym typeface="Georgia"/>
                </a:rPr>
                <a:t>           Decision Tree</a:t>
              </a:r>
              <a:endParaRPr sz="2400" dirty="0">
                <a:solidFill>
                  <a:srgbClr val="E06666"/>
                </a:solidFill>
                <a:latin typeface="Twentieth Century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550" name="Google Shape;550;g77162b9904_0_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77162b9904_0_109"/>
          <p:cNvSpPr/>
          <p:nvPr/>
        </p:nvSpPr>
        <p:spPr>
          <a:xfrm rot="8100000">
            <a:off x="1329836" y="1869385"/>
            <a:ext cx="2053014" cy="2053014"/>
          </a:xfrm>
          <a:prstGeom prst="teardrop">
            <a:avLst>
              <a:gd name="adj" fmla="val 101095"/>
            </a:avLst>
          </a:prstGeom>
          <a:gradFill>
            <a:gsLst>
              <a:gs pos="0">
                <a:srgbClr val="D8D8D8"/>
              </a:gs>
              <a:gs pos="100000">
                <a:schemeClr val="lt1"/>
              </a:gs>
            </a:gsLst>
            <a:lin ang="8100019" scaled="0"/>
          </a:gradFill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54000" dist="63500" dir="2700000" algn="t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33" name="Google Shape;533;g77162b9904_0_109"/>
          <p:cNvSpPr/>
          <p:nvPr/>
        </p:nvSpPr>
        <p:spPr>
          <a:xfrm>
            <a:off x="1544881" y="2084096"/>
            <a:ext cx="811329" cy="1622656"/>
          </a:xfrm>
          <a:custGeom>
            <a:avLst/>
            <a:gdLst/>
            <a:ahLst/>
            <a:cxnLst/>
            <a:rect l="l" t="t" r="r" b="b"/>
            <a:pathLst>
              <a:path w="811329" h="1622656" extrusionOk="0">
                <a:moveTo>
                  <a:pt x="811329" y="0"/>
                </a:moveTo>
                <a:lnTo>
                  <a:pt x="811329" y="241256"/>
                </a:lnTo>
                <a:cubicBezTo>
                  <a:pt x="496486" y="241256"/>
                  <a:pt x="241256" y="496486"/>
                  <a:pt x="241256" y="811328"/>
                </a:cubicBezTo>
                <a:cubicBezTo>
                  <a:pt x="241256" y="1126170"/>
                  <a:pt x="496486" y="1381400"/>
                  <a:pt x="811329" y="1381400"/>
                </a:cubicBezTo>
                <a:lnTo>
                  <a:pt x="811329" y="1622656"/>
                </a:lnTo>
                <a:cubicBezTo>
                  <a:pt x="363244" y="1622656"/>
                  <a:pt x="0" y="1259412"/>
                  <a:pt x="0" y="811328"/>
                </a:cubicBezTo>
                <a:cubicBezTo>
                  <a:pt x="0" y="363244"/>
                  <a:pt x="363244" y="0"/>
                  <a:pt x="8113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155CC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34" name="Google Shape;534;g77162b9904_0_109"/>
          <p:cNvSpPr/>
          <p:nvPr/>
        </p:nvSpPr>
        <p:spPr>
          <a:xfrm>
            <a:off x="1544880" y="2084096"/>
            <a:ext cx="1622700" cy="1622700"/>
          </a:xfrm>
          <a:prstGeom prst="blockArc">
            <a:avLst>
              <a:gd name="adj1" fmla="val 4153106"/>
              <a:gd name="adj2" fmla="val 5400000"/>
              <a:gd name="adj3" fmla="val 14941"/>
            </a:avLst>
          </a:prstGeom>
          <a:solidFill>
            <a:srgbClr val="E06666"/>
          </a:solidFill>
          <a:ln>
            <a:noFill/>
          </a:ln>
          <a:effectLst>
            <a:outerShdw blurRad="381000" dist="38100" dir="8100000" algn="t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highlight>
                <a:srgbClr val="E06666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BFA36-0F28-40FE-A0F3-2646DEEA77FE}"/>
              </a:ext>
            </a:extLst>
          </p:cNvPr>
          <p:cNvSpPr txBox="1"/>
          <p:nvPr/>
        </p:nvSpPr>
        <p:spPr>
          <a:xfrm>
            <a:off x="1950545" y="2706442"/>
            <a:ext cx="86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E06666"/>
                </a:solidFill>
                <a:latin typeface="Twentieth Century"/>
              </a:rPr>
              <a:t>1.1 % </a:t>
            </a:r>
            <a:endParaRPr lang="en-US" sz="2400" b="1" dirty="0">
              <a:solidFill>
                <a:srgbClr val="E06666"/>
              </a:solidFill>
              <a:latin typeface="Twentieth Century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E7322-3BD6-4D29-B737-E3EF31C31821}"/>
              </a:ext>
            </a:extLst>
          </p:cNvPr>
          <p:cNvGrpSpPr/>
          <p:nvPr/>
        </p:nvGrpSpPr>
        <p:grpSpPr>
          <a:xfrm>
            <a:off x="5269967" y="1910767"/>
            <a:ext cx="2053014" cy="2053014"/>
            <a:chOff x="1329836" y="1869385"/>
            <a:chExt cx="2053014" cy="2053014"/>
          </a:xfrm>
        </p:grpSpPr>
        <p:grpSp>
          <p:nvGrpSpPr>
            <p:cNvPr id="33" name="Google Shape;530;g77162b9904_0_109">
              <a:extLst>
                <a:ext uri="{FF2B5EF4-FFF2-40B4-BE49-F238E27FC236}">
                  <a16:creationId xmlns:a16="http://schemas.microsoft.com/office/drawing/2014/main" id="{E52AE587-83AB-4D47-B475-BF8BAE48E101}"/>
                </a:ext>
              </a:extLst>
            </p:cNvPr>
            <p:cNvGrpSpPr/>
            <p:nvPr/>
          </p:nvGrpSpPr>
          <p:grpSpPr>
            <a:xfrm>
              <a:off x="1329836" y="1869385"/>
              <a:ext cx="2053014" cy="2053014"/>
              <a:chOff x="2184913" y="2017460"/>
              <a:chExt cx="2053014" cy="2053014"/>
            </a:xfrm>
          </p:grpSpPr>
          <p:sp>
            <p:nvSpPr>
              <p:cNvPr id="35" name="Google Shape;531;g77162b9904_0_109">
                <a:extLst>
                  <a:ext uri="{FF2B5EF4-FFF2-40B4-BE49-F238E27FC236}">
                    <a16:creationId xmlns:a16="http://schemas.microsoft.com/office/drawing/2014/main" id="{7E3F209B-340E-4BC0-A935-73F2A25FFC77}"/>
                  </a:ext>
                </a:extLst>
              </p:cNvPr>
              <p:cNvSpPr/>
              <p:nvPr/>
            </p:nvSpPr>
            <p:spPr>
              <a:xfrm rot="8100000">
                <a:off x="2184913" y="2017460"/>
                <a:ext cx="2053014" cy="2053014"/>
              </a:xfrm>
              <a:prstGeom prst="teardrop">
                <a:avLst>
                  <a:gd name="adj" fmla="val 101095"/>
                </a:avLst>
              </a:prstGeom>
              <a:gradFill>
                <a:gsLst>
                  <a:gs pos="0">
                    <a:srgbClr val="D8D8D8"/>
                  </a:gs>
                  <a:gs pos="100000">
                    <a:schemeClr val="lt1"/>
                  </a:gs>
                </a:gsLst>
                <a:lin ang="8100019" scaled="0"/>
              </a:gradFill>
              <a:ln w="571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6" name="Google Shape;533;g77162b9904_0_109">
                <a:extLst>
                  <a:ext uri="{FF2B5EF4-FFF2-40B4-BE49-F238E27FC236}">
                    <a16:creationId xmlns:a16="http://schemas.microsoft.com/office/drawing/2014/main" id="{E025C974-E191-4530-A3AA-AF6AAD4652A7}"/>
                  </a:ext>
                </a:extLst>
              </p:cNvPr>
              <p:cNvSpPr/>
              <p:nvPr/>
            </p:nvSpPr>
            <p:spPr>
              <a:xfrm>
                <a:off x="2399958" y="2232171"/>
                <a:ext cx="811329" cy="1622656"/>
              </a:xfrm>
              <a:custGeom>
                <a:avLst/>
                <a:gdLst/>
                <a:ahLst/>
                <a:cxnLst/>
                <a:rect l="l" t="t" r="r" b="b"/>
                <a:pathLst>
                  <a:path w="811329" h="1622656" extrusionOk="0">
                    <a:moveTo>
                      <a:pt x="811329" y="0"/>
                    </a:moveTo>
                    <a:lnTo>
                      <a:pt x="811329" y="241256"/>
                    </a:lnTo>
                    <a:cubicBezTo>
                      <a:pt x="496486" y="241256"/>
                      <a:pt x="241256" y="496486"/>
                      <a:pt x="241256" y="811328"/>
                    </a:cubicBezTo>
                    <a:cubicBezTo>
                      <a:pt x="241256" y="1126170"/>
                      <a:pt x="496486" y="1381400"/>
                      <a:pt x="811329" y="1381400"/>
                    </a:cubicBezTo>
                    <a:lnTo>
                      <a:pt x="811329" y="1622656"/>
                    </a:lnTo>
                    <a:cubicBezTo>
                      <a:pt x="363244" y="1622656"/>
                      <a:pt x="0" y="1259412"/>
                      <a:pt x="0" y="811328"/>
                    </a:cubicBezTo>
                    <a:cubicBezTo>
                      <a:pt x="0" y="363244"/>
                      <a:pt x="363244" y="0"/>
                      <a:pt x="8113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1155CC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37" name="Google Shape;534;g77162b9904_0_109">
                <a:extLst>
                  <a:ext uri="{FF2B5EF4-FFF2-40B4-BE49-F238E27FC236}">
                    <a16:creationId xmlns:a16="http://schemas.microsoft.com/office/drawing/2014/main" id="{9D761C5B-CADA-4924-9E89-3F16FCB089CF}"/>
                  </a:ext>
                </a:extLst>
              </p:cNvPr>
              <p:cNvSpPr/>
              <p:nvPr/>
            </p:nvSpPr>
            <p:spPr>
              <a:xfrm>
                <a:off x="2399957" y="2232171"/>
                <a:ext cx="1622700" cy="1622700"/>
              </a:xfrm>
              <a:prstGeom prst="blockArc">
                <a:avLst>
                  <a:gd name="adj1" fmla="val 2589674"/>
                  <a:gd name="adj2" fmla="val 5400000"/>
                  <a:gd name="adj3" fmla="val 14941"/>
                </a:avLst>
              </a:prstGeom>
              <a:solidFill>
                <a:srgbClr val="E06666"/>
              </a:solidFill>
              <a:ln>
                <a:noFill/>
              </a:ln>
              <a:effectLst>
                <a:outerShdw blurRad="381000" dist="38100" dir="8100000" algn="tr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highlight>
                    <a:srgbClr val="E06666"/>
                  </a:highlight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358426D-8EFC-4D62-B8FF-83F12E783C20}"/>
                </a:ext>
              </a:extLst>
            </p:cNvPr>
            <p:cNvSpPr txBox="1"/>
            <p:nvPr/>
          </p:nvSpPr>
          <p:spPr>
            <a:xfrm>
              <a:off x="1950544" y="2706442"/>
              <a:ext cx="1045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E06666"/>
                  </a:solidFill>
                  <a:latin typeface="Twentieth Century"/>
                </a:rPr>
                <a:t>3.2 % </a:t>
              </a:r>
              <a:endParaRPr lang="en-US" sz="2400" b="1" dirty="0">
                <a:solidFill>
                  <a:srgbClr val="E06666"/>
                </a:solidFill>
                <a:latin typeface="Twentieth Century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F795CA7-9F2C-49FF-A1E5-91585C24CE31}"/>
              </a:ext>
            </a:extLst>
          </p:cNvPr>
          <p:cNvGrpSpPr/>
          <p:nvPr/>
        </p:nvGrpSpPr>
        <p:grpSpPr>
          <a:xfrm>
            <a:off x="9214948" y="1910299"/>
            <a:ext cx="2053014" cy="2053014"/>
            <a:chOff x="1329836" y="1869385"/>
            <a:chExt cx="2053014" cy="2053014"/>
          </a:xfrm>
        </p:grpSpPr>
        <p:grpSp>
          <p:nvGrpSpPr>
            <p:cNvPr id="39" name="Google Shape;530;g77162b9904_0_109">
              <a:extLst>
                <a:ext uri="{FF2B5EF4-FFF2-40B4-BE49-F238E27FC236}">
                  <a16:creationId xmlns:a16="http://schemas.microsoft.com/office/drawing/2014/main" id="{1EB2DDB5-9F5B-4CF7-8005-682DA065EC1D}"/>
                </a:ext>
              </a:extLst>
            </p:cNvPr>
            <p:cNvGrpSpPr/>
            <p:nvPr/>
          </p:nvGrpSpPr>
          <p:grpSpPr>
            <a:xfrm>
              <a:off x="1329836" y="1869385"/>
              <a:ext cx="2053014" cy="2053014"/>
              <a:chOff x="2184913" y="2017460"/>
              <a:chExt cx="2053014" cy="2053014"/>
            </a:xfrm>
          </p:grpSpPr>
          <p:sp>
            <p:nvSpPr>
              <p:cNvPr id="41" name="Google Shape;531;g77162b9904_0_109">
                <a:extLst>
                  <a:ext uri="{FF2B5EF4-FFF2-40B4-BE49-F238E27FC236}">
                    <a16:creationId xmlns:a16="http://schemas.microsoft.com/office/drawing/2014/main" id="{857E9260-192A-4C25-A2DE-9BA4A7A16984}"/>
                  </a:ext>
                </a:extLst>
              </p:cNvPr>
              <p:cNvSpPr/>
              <p:nvPr/>
            </p:nvSpPr>
            <p:spPr>
              <a:xfrm rot="8100000">
                <a:off x="2184913" y="2017460"/>
                <a:ext cx="2053014" cy="2053014"/>
              </a:xfrm>
              <a:prstGeom prst="teardrop">
                <a:avLst>
                  <a:gd name="adj" fmla="val 101095"/>
                </a:avLst>
              </a:prstGeom>
              <a:gradFill>
                <a:gsLst>
                  <a:gs pos="0">
                    <a:srgbClr val="D8D8D8"/>
                  </a:gs>
                  <a:gs pos="100000">
                    <a:schemeClr val="lt1"/>
                  </a:gs>
                </a:gsLst>
                <a:lin ang="8100019" scaled="0"/>
              </a:gradFill>
              <a:ln w="571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2" name="Google Shape;533;g77162b9904_0_109">
                <a:extLst>
                  <a:ext uri="{FF2B5EF4-FFF2-40B4-BE49-F238E27FC236}">
                    <a16:creationId xmlns:a16="http://schemas.microsoft.com/office/drawing/2014/main" id="{E78CBF3F-B01C-460A-86E3-E64AA6645530}"/>
                  </a:ext>
                </a:extLst>
              </p:cNvPr>
              <p:cNvSpPr/>
              <p:nvPr/>
            </p:nvSpPr>
            <p:spPr>
              <a:xfrm>
                <a:off x="2399958" y="2232171"/>
                <a:ext cx="811329" cy="1622656"/>
              </a:xfrm>
              <a:custGeom>
                <a:avLst/>
                <a:gdLst/>
                <a:ahLst/>
                <a:cxnLst/>
                <a:rect l="l" t="t" r="r" b="b"/>
                <a:pathLst>
                  <a:path w="811329" h="1622656" extrusionOk="0">
                    <a:moveTo>
                      <a:pt x="811329" y="0"/>
                    </a:moveTo>
                    <a:lnTo>
                      <a:pt x="811329" y="241256"/>
                    </a:lnTo>
                    <a:cubicBezTo>
                      <a:pt x="496486" y="241256"/>
                      <a:pt x="241256" y="496486"/>
                      <a:pt x="241256" y="811328"/>
                    </a:cubicBezTo>
                    <a:cubicBezTo>
                      <a:pt x="241256" y="1126170"/>
                      <a:pt x="496486" y="1381400"/>
                      <a:pt x="811329" y="1381400"/>
                    </a:cubicBezTo>
                    <a:lnTo>
                      <a:pt x="811329" y="1622656"/>
                    </a:lnTo>
                    <a:cubicBezTo>
                      <a:pt x="363244" y="1622656"/>
                      <a:pt x="0" y="1259412"/>
                      <a:pt x="0" y="811328"/>
                    </a:cubicBezTo>
                    <a:cubicBezTo>
                      <a:pt x="0" y="363244"/>
                      <a:pt x="363244" y="0"/>
                      <a:pt x="8113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25" rIns="121900" bIns="609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1155CC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43" name="Google Shape;534;g77162b9904_0_109">
                <a:extLst>
                  <a:ext uri="{FF2B5EF4-FFF2-40B4-BE49-F238E27FC236}">
                    <a16:creationId xmlns:a16="http://schemas.microsoft.com/office/drawing/2014/main" id="{749FAA69-A15C-41A5-BB24-FDF005A1F04F}"/>
                  </a:ext>
                </a:extLst>
              </p:cNvPr>
              <p:cNvSpPr/>
              <p:nvPr/>
            </p:nvSpPr>
            <p:spPr>
              <a:xfrm>
                <a:off x="2399957" y="2232171"/>
                <a:ext cx="1622700" cy="1622700"/>
              </a:xfrm>
              <a:prstGeom prst="blockArc">
                <a:avLst>
                  <a:gd name="adj1" fmla="val 16987477"/>
                  <a:gd name="adj2" fmla="val 5400000"/>
                  <a:gd name="adj3" fmla="val 14941"/>
                </a:avLst>
              </a:prstGeom>
              <a:solidFill>
                <a:srgbClr val="E06666"/>
              </a:solidFill>
              <a:ln>
                <a:noFill/>
              </a:ln>
              <a:effectLst>
                <a:outerShdw blurRad="381000" dist="38100" dir="8100000" algn="tr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highlight>
                    <a:srgbClr val="E06666"/>
                  </a:highlight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AC520A-5BC4-4C6D-B6C8-6AB72485193A}"/>
                </a:ext>
              </a:extLst>
            </p:cNvPr>
            <p:cNvSpPr txBox="1"/>
            <p:nvPr/>
          </p:nvSpPr>
          <p:spPr>
            <a:xfrm>
              <a:off x="1950544" y="2706442"/>
              <a:ext cx="1045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E06666"/>
                  </a:solidFill>
                  <a:latin typeface="Twentieth Century"/>
                </a:rPr>
                <a:t>49.0 % </a:t>
              </a:r>
              <a:endParaRPr lang="en-US" sz="2400" b="1" dirty="0">
                <a:solidFill>
                  <a:srgbClr val="E06666"/>
                </a:solidFill>
                <a:latin typeface="Twentieth Century"/>
              </a:endParaRPr>
            </a:p>
          </p:txBody>
        </p:sp>
      </p:grpSp>
      <p:grpSp>
        <p:nvGrpSpPr>
          <p:cNvPr id="44" name="Google Shape;541;g77162b9904_0_109">
            <a:extLst>
              <a:ext uri="{FF2B5EF4-FFF2-40B4-BE49-F238E27FC236}">
                <a16:creationId xmlns:a16="http://schemas.microsoft.com/office/drawing/2014/main" id="{F5BDB5D8-DCC0-4720-AEE8-D1BAE03E246A}"/>
              </a:ext>
            </a:extLst>
          </p:cNvPr>
          <p:cNvGrpSpPr/>
          <p:nvPr/>
        </p:nvGrpSpPr>
        <p:grpSpPr>
          <a:xfrm>
            <a:off x="4499924" y="4848150"/>
            <a:ext cx="3593100" cy="1362547"/>
            <a:chOff x="6227247" y="1725489"/>
            <a:chExt cx="3593100" cy="1362547"/>
          </a:xfrm>
        </p:grpSpPr>
        <p:sp>
          <p:nvSpPr>
            <p:cNvPr id="45" name="Google Shape;542;g77162b9904_0_109">
              <a:extLst>
                <a:ext uri="{FF2B5EF4-FFF2-40B4-BE49-F238E27FC236}">
                  <a16:creationId xmlns:a16="http://schemas.microsoft.com/office/drawing/2014/main" id="{F17580F2-2B34-47E2-9F09-7C81AEA3E308}"/>
                </a:ext>
              </a:extLst>
            </p:cNvPr>
            <p:cNvSpPr txBox="1"/>
            <p:nvPr/>
          </p:nvSpPr>
          <p:spPr>
            <a:xfrm>
              <a:off x="6818242" y="2166136"/>
              <a:ext cx="2411100" cy="9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/>
                  </a:solidFill>
                  <a:latin typeface="Twentieth Century"/>
                  <a:sym typeface="Twentieth Century"/>
                </a:rPr>
                <a:t>Train MSE  225,742</a:t>
              </a:r>
              <a:endParaRPr lang="en-US" b="1" dirty="0">
                <a:solidFill>
                  <a:schemeClr val="tx1"/>
                </a:solidFill>
                <a:latin typeface="Twentieth Century"/>
                <a:sym typeface="Twentieth Century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/>
                  </a:solidFill>
                  <a:latin typeface="Twentieth Century"/>
                  <a:sym typeface="Twentieth Century"/>
                </a:rPr>
                <a:t>Test MSE   1002,295</a:t>
              </a:r>
              <a:endParaRPr lang="en-US" b="1" dirty="0">
                <a:solidFill>
                  <a:schemeClr val="tx1"/>
                </a:solidFill>
                <a:latin typeface="Twentieth Century"/>
                <a:sym typeface="Twentieth Century"/>
              </a:endParaRPr>
            </a:p>
          </p:txBody>
        </p:sp>
        <p:sp>
          <p:nvSpPr>
            <p:cNvPr id="46" name="Google Shape;543;g77162b9904_0_109">
              <a:extLst>
                <a:ext uri="{FF2B5EF4-FFF2-40B4-BE49-F238E27FC236}">
                  <a16:creationId xmlns:a16="http://schemas.microsoft.com/office/drawing/2014/main" id="{7EFA9939-3865-4722-A898-18562CEC172A}"/>
                </a:ext>
              </a:extLst>
            </p:cNvPr>
            <p:cNvSpPr txBox="1"/>
            <p:nvPr/>
          </p:nvSpPr>
          <p:spPr>
            <a:xfrm>
              <a:off x="6227247" y="1725489"/>
              <a:ext cx="359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rgbClr val="E06666"/>
                  </a:solidFill>
                  <a:latin typeface="Twentieth Century"/>
                  <a:ea typeface="Georgia"/>
                  <a:cs typeface="Georgia"/>
                  <a:sym typeface="Georgia"/>
                </a:rPr>
                <a:t>           </a:t>
              </a:r>
              <a:r>
                <a:rPr lang="en-US" altLang="zh-CN" sz="2400" b="1" dirty="0">
                  <a:solidFill>
                    <a:srgbClr val="E06666"/>
                  </a:solidFill>
                  <a:latin typeface="Twentieth Century"/>
                  <a:ea typeface="Georgia"/>
                  <a:cs typeface="Georgia"/>
                  <a:sym typeface="Georgia"/>
                </a:rPr>
                <a:t>Random Forest</a:t>
              </a:r>
              <a:endParaRPr sz="2400" dirty="0">
                <a:solidFill>
                  <a:srgbClr val="E06666"/>
                </a:solidFill>
                <a:latin typeface="Twentieth Century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47" name="Google Shape;541;g77162b9904_0_109">
            <a:extLst>
              <a:ext uri="{FF2B5EF4-FFF2-40B4-BE49-F238E27FC236}">
                <a16:creationId xmlns:a16="http://schemas.microsoft.com/office/drawing/2014/main" id="{66AC10BC-DB42-4228-8438-1CDC72523994}"/>
              </a:ext>
            </a:extLst>
          </p:cNvPr>
          <p:cNvGrpSpPr/>
          <p:nvPr/>
        </p:nvGrpSpPr>
        <p:grpSpPr>
          <a:xfrm>
            <a:off x="8440049" y="4848150"/>
            <a:ext cx="3593100" cy="1362547"/>
            <a:chOff x="6227247" y="1725489"/>
            <a:chExt cx="3593100" cy="1362547"/>
          </a:xfrm>
        </p:grpSpPr>
        <p:sp>
          <p:nvSpPr>
            <p:cNvPr id="48" name="Google Shape;542;g77162b9904_0_109">
              <a:extLst>
                <a:ext uri="{FF2B5EF4-FFF2-40B4-BE49-F238E27FC236}">
                  <a16:creationId xmlns:a16="http://schemas.microsoft.com/office/drawing/2014/main" id="{87A2849F-2CC2-43DC-86DC-12457A249472}"/>
                </a:ext>
              </a:extLst>
            </p:cNvPr>
            <p:cNvSpPr txBox="1"/>
            <p:nvPr/>
          </p:nvSpPr>
          <p:spPr>
            <a:xfrm>
              <a:off x="6818242" y="2166136"/>
              <a:ext cx="2411100" cy="9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/>
                  </a:solidFill>
                  <a:latin typeface="Twentieth Century"/>
                  <a:sym typeface="Twentieth Century"/>
                </a:rPr>
                <a:t>Train MSE 19,865</a:t>
              </a:r>
              <a:endParaRPr lang="en-US" b="1" dirty="0">
                <a:solidFill>
                  <a:schemeClr val="tx1"/>
                </a:solidFill>
                <a:latin typeface="Twentieth Century"/>
                <a:sym typeface="Twentieth Century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/>
                  </a:solidFill>
                  <a:latin typeface="Twentieth Century"/>
                  <a:sym typeface="Twentieth Century"/>
                </a:rPr>
                <a:t>Test MSE 19,018</a:t>
              </a:r>
              <a:endParaRPr lang="en-US" b="1" dirty="0">
                <a:solidFill>
                  <a:schemeClr val="tx1"/>
                </a:solidFill>
                <a:latin typeface="Twentieth Century"/>
                <a:sym typeface="Twentieth Century"/>
              </a:endParaRPr>
            </a:p>
          </p:txBody>
        </p:sp>
        <p:sp>
          <p:nvSpPr>
            <p:cNvPr id="49" name="Google Shape;543;g77162b9904_0_109">
              <a:extLst>
                <a:ext uri="{FF2B5EF4-FFF2-40B4-BE49-F238E27FC236}">
                  <a16:creationId xmlns:a16="http://schemas.microsoft.com/office/drawing/2014/main" id="{99F39A9A-7FED-42F2-9E1E-8E6A58901F48}"/>
                </a:ext>
              </a:extLst>
            </p:cNvPr>
            <p:cNvSpPr txBox="1"/>
            <p:nvPr/>
          </p:nvSpPr>
          <p:spPr>
            <a:xfrm>
              <a:off x="6227247" y="1725489"/>
              <a:ext cx="359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rgbClr val="E06666"/>
                  </a:solidFill>
                  <a:latin typeface="Twentieth Century"/>
                  <a:ea typeface="Georgia"/>
                  <a:cs typeface="Georgia"/>
                  <a:sym typeface="Georgia"/>
                </a:rPr>
                <a:t>           </a:t>
              </a:r>
              <a:r>
                <a:rPr lang="en-US" altLang="zh-CN" sz="2400" b="1" dirty="0">
                  <a:solidFill>
                    <a:srgbClr val="E06666"/>
                  </a:solidFill>
                  <a:latin typeface="Twentieth Century"/>
                  <a:ea typeface="Georgia"/>
                  <a:cs typeface="Georgia"/>
                  <a:sym typeface="Georgia"/>
                </a:rPr>
                <a:t>Gradient Boosting</a:t>
              </a:r>
              <a:endParaRPr sz="2400" dirty="0">
                <a:solidFill>
                  <a:srgbClr val="E06666"/>
                </a:solidFill>
                <a:latin typeface="Twentieth Century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50" name="Google Shape;564;p8">
            <a:extLst>
              <a:ext uri="{FF2B5EF4-FFF2-40B4-BE49-F238E27FC236}">
                <a16:creationId xmlns:a16="http://schemas.microsoft.com/office/drawing/2014/main" id="{19677531-2F46-45E7-9755-F05F689CFB02}"/>
              </a:ext>
            </a:extLst>
          </p:cNvPr>
          <p:cNvSpPr/>
          <p:nvPr/>
        </p:nvSpPr>
        <p:spPr>
          <a:xfrm>
            <a:off x="3924709" y="586283"/>
            <a:ext cx="5097953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altLang="zh-CN" sz="3200" b="1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Multiple Trees </a:t>
            </a:r>
            <a:r>
              <a:rPr lang="en-US" altLang="zh-CN" sz="3200" b="1" dirty="0">
                <a:solidFill>
                  <a:srgbClr val="1716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- Beijing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" name="Google Shape;566;p8">
            <a:extLst>
              <a:ext uri="{FF2B5EF4-FFF2-40B4-BE49-F238E27FC236}">
                <a16:creationId xmlns:a16="http://schemas.microsoft.com/office/drawing/2014/main" id="{48B4ABB4-9D0F-427B-9BD2-70AD28F28CEF}"/>
              </a:ext>
            </a:extLst>
          </p:cNvPr>
          <p:cNvCxnSpPr/>
          <p:nvPr/>
        </p:nvCxnSpPr>
        <p:spPr>
          <a:xfrm>
            <a:off x="5952968" y="1301596"/>
            <a:ext cx="286064" cy="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41143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7012012c1_1_36"/>
          <p:cNvSpPr/>
          <p:nvPr/>
        </p:nvSpPr>
        <p:spPr>
          <a:xfrm>
            <a:off x="3924709" y="586283"/>
            <a:ext cx="50979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>
                <a:solidFill>
                  <a:srgbClr val="1716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</a:t>
            </a:r>
            <a:r>
              <a:rPr lang="zh-CN" sz="32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</a:t>
            </a:r>
            <a:r>
              <a:rPr lang="zh-CN" sz="3200" b="1" i="0" u="none" strike="noStrike" cap="none">
                <a:solidFill>
                  <a:srgbClr val="1716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treme </a:t>
            </a:r>
            <a:r>
              <a:rPr lang="zh-CN" sz="32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</a:t>
            </a:r>
            <a:r>
              <a:rPr lang="zh-CN" sz="3200" b="1" i="0" u="none" strike="noStrike" cap="none">
                <a:solidFill>
                  <a:srgbClr val="1716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radient </a:t>
            </a:r>
            <a:r>
              <a:rPr lang="zh-CN" sz="32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Boost</a:t>
            </a:r>
            <a:r>
              <a:rPr lang="zh-CN" sz="3200" b="1" i="0" u="none" strike="noStrike" cap="none">
                <a:solidFill>
                  <a:srgbClr val="1716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g77012012c1_1_36"/>
          <p:cNvSpPr/>
          <p:nvPr/>
        </p:nvSpPr>
        <p:spPr>
          <a:xfrm>
            <a:off x="1280229" y="1564642"/>
            <a:ext cx="5097900" cy="4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Boston’s Listing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Controlling 1000 rounds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0.05 eta learning rate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Maximum Tree Depth of 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50% Features Per Tree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90% Samples Per Tree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With Handling of Outliers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R-square - </a:t>
            </a:r>
            <a:r>
              <a:rPr lang="zh-CN" sz="1800" b="0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64.80%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Train MSE - </a:t>
            </a:r>
            <a:r>
              <a:rPr lang="zh-CN" sz="1800" b="0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572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CN" sz="18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Test MSE - </a:t>
            </a:r>
            <a:r>
              <a:rPr lang="zh-CN" sz="1800" b="0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3,367</a:t>
            </a:r>
            <a:endParaRPr sz="1800" b="0" i="0" u="none" strike="noStrike" cap="none" dirty="0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71450" marR="0" lvl="0" indent="-57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71450" marR="0" lvl="0" indent="-57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557" name="Google Shape;557;g77012012c1_1_36"/>
          <p:cNvCxnSpPr/>
          <p:nvPr/>
        </p:nvCxnSpPr>
        <p:spPr>
          <a:xfrm>
            <a:off x="5952968" y="1301596"/>
            <a:ext cx="2862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558" name="Google Shape;558;g77012012c1_1_36"/>
          <p:cNvPicPr preferRelativeResize="0"/>
          <p:nvPr/>
        </p:nvPicPr>
        <p:blipFill rotWithShape="1">
          <a:blip r:embed="rId3">
            <a:alphaModFix/>
          </a:blip>
          <a:srcRect l="5132" r="2556"/>
          <a:stretch/>
        </p:blipFill>
        <p:spPr>
          <a:xfrm>
            <a:off x="4208360" y="1454788"/>
            <a:ext cx="7313001" cy="462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77012012c1_1_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"/>
          <p:cNvSpPr/>
          <p:nvPr/>
        </p:nvSpPr>
        <p:spPr>
          <a:xfrm>
            <a:off x="3924709" y="586283"/>
            <a:ext cx="5097953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 dirty="0">
                <a:solidFill>
                  <a:srgbClr val="1716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</a:t>
            </a:r>
            <a:r>
              <a:rPr lang="zh-CN" sz="3200" b="1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</a:t>
            </a:r>
            <a:r>
              <a:rPr lang="zh-CN" sz="3200" b="1" i="0" u="none" strike="noStrike" cap="none" dirty="0">
                <a:solidFill>
                  <a:srgbClr val="1716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treme </a:t>
            </a:r>
            <a:r>
              <a:rPr lang="zh-CN" sz="3200" b="1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</a:t>
            </a:r>
            <a:r>
              <a:rPr lang="zh-CN" sz="3200" b="1" i="0" u="none" strike="noStrike" cap="none" dirty="0">
                <a:solidFill>
                  <a:srgbClr val="1716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radient </a:t>
            </a:r>
            <a:r>
              <a:rPr lang="zh-CN" sz="3200" b="1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Boost</a:t>
            </a:r>
            <a:r>
              <a:rPr lang="zh-CN" sz="3200" b="1" i="0" u="none" strike="noStrike" cap="none" dirty="0">
                <a:solidFill>
                  <a:srgbClr val="1716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6" name="Google Shape;566;p8"/>
          <p:cNvCxnSpPr/>
          <p:nvPr/>
        </p:nvCxnSpPr>
        <p:spPr>
          <a:xfrm>
            <a:off x="5952968" y="1301596"/>
            <a:ext cx="286064" cy="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567" name="Google Shape;567;p8"/>
          <p:cNvPicPr preferRelativeResize="0"/>
          <p:nvPr/>
        </p:nvPicPr>
        <p:blipFill rotWithShape="1">
          <a:blip r:embed="rId3">
            <a:alphaModFix/>
          </a:blip>
          <a:srcRect l="3044"/>
          <a:stretch/>
        </p:blipFill>
        <p:spPr>
          <a:xfrm>
            <a:off x="4200938" y="1592769"/>
            <a:ext cx="7560851" cy="448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56;g77012012c1_1_36"/>
          <p:cNvSpPr/>
          <p:nvPr/>
        </p:nvSpPr>
        <p:spPr>
          <a:xfrm>
            <a:off x="1280229" y="1564642"/>
            <a:ext cx="5097900" cy="4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285750" lvl="0" indent="-285750">
              <a:lnSpc>
                <a:spcPct val="130000"/>
              </a:lnSpc>
              <a:buSzPts val="1800"/>
              <a:buFont typeface="Arial"/>
              <a:buChar char="•"/>
            </a:pPr>
            <a:r>
              <a:rPr lang="en-US" altLang="zh-CN" sz="1800" b="1" dirty="0">
                <a:latin typeface="Twentieth Century"/>
                <a:ea typeface="Twentieth Century"/>
                <a:cs typeface="Twentieth Century"/>
                <a:sym typeface="Twentieth Century"/>
              </a:rPr>
              <a:t>Beijing’s Listing</a:t>
            </a:r>
            <a:endParaRPr lang="en-US" dirty="0"/>
          </a:p>
          <a:p>
            <a:pPr marL="285750" lvl="0" indent="-285750">
              <a:lnSpc>
                <a:spcPct val="130000"/>
              </a:lnSpc>
              <a:buSzPts val="1800"/>
              <a:buFont typeface="Arial"/>
              <a:buChar char="•"/>
            </a:pPr>
            <a:r>
              <a:rPr lang="en-US" altLang="zh-CN" sz="1800" dirty="0">
                <a:latin typeface="Twentieth Century"/>
                <a:ea typeface="Twentieth Century"/>
                <a:cs typeface="Twentieth Century"/>
                <a:sym typeface="Twentieth Century"/>
              </a:rPr>
              <a:t>Controlling 1000 rounds</a:t>
            </a:r>
            <a:endParaRPr lang="en-US" dirty="0"/>
          </a:p>
          <a:p>
            <a:pPr marL="285750" lvl="0" indent="-285750">
              <a:lnSpc>
                <a:spcPct val="130000"/>
              </a:lnSpc>
              <a:buSzPts val="1800"/>
              <a:buFont typeface="Arial"/>
              <a:buChar char="•"/>
            </a:pPr>
            <a:r>
              <a:rPr lang="en-US" altLang="zh-CN" sz="1800" dirty="0">
                <a:latin typeface="Twentieth Century"/>
                <a:ea typeface="Twentieth Century"/>
                <a:cs typeface="Twentieth Century"/>
                <a:sym typeface="Twentieth Century"/>
              </a:rPr>
              <a:t>0.05 eta learning rate</a:t>
            </a:r>
            <a:endParaRPr lang="en-US" dirty="0"/>
          </a:p>
          <a:p>
            <a:pPr marL="285750" lvl="0" indent="-285750">
              <a:lnSpc>
                <a:spcPct val="130000"/>
              </a:lnSpc>
              <a:buSzPts val="1800"/>
              <a:buFont typeface="Arial"/>
              <a:buChar char="•"/>
            </a:pPr>
            <a:r>
              <a:rPr lang="en-US" altLang="zh-CN" sz="1800" dirty="0">
                <a:latin typeface="Twentieth Century"/>
                <a:ea typeface="Twentieth Century"/>
                <a:cs typeface="Twentieth Century"/>
                <a:sym typeface="Twentieth Century"/>
              </a:rPr>
              <a:t>Maximum Tree Depth of 6</a:t>
            </a:r>
            <a:endParaRPr lang="en-US" dirty="0"/>
          </a:p>
          <a:p>
            <a:pPr marL="285750" lvl="0" indent="-285750">
              <a:lnSpc>
                <a:spcPct val="130000"/>
              </a:lnSpc>
              <a:buSzPts val="1800"/>
              <a:buFont typeface="Arial"/>
              <a:buChar char="•"/>
            </a:pPr>
            <a:r>
              <a:rPr lang="en-US" altLang="zh-CN" sz="1800" dirty="0">
                <a:latin typeface="Twentieth Century"/>
                <a:ea typeface="Twentieth Century"/>
                <a:cs typeface="Twentieth Century"/>
                <a:sym typeface="Twentieth Century"/>
              </a:rPr>
              <a:t>70% Features Per Tree</a:t>
            </a:r>
            <a:endParaRPr lang="en-US" dirty="0"/>
          </a:p>
          <a:p>
            <a:pPr marL="285750" lvl="0" indent="-285750">
              <a:lnSpc>
                <a:spcPct val="130000"/>
              </a:lnSpc>
              <a:buSzPts val="1800"/>
              <a:buFont typeface="Arial"/>
              <a:buChar char="•"/>
            </a:pPr>
            <a:r>
              <a:rPr lang="en-US" altLang="zh-CN" sz="1800" dirty="0">
                <a:latin typeface="Twentieth Century"/>
                <a:ea typeface="Twentieth Century"/>
                <a:cs typeface="Twentieth Century"/>
                <a:sym typeface="Twentieth Century"/>
              </a:rPr>
              <a:t>50% Samples Per Tree</a:t>
            </a:r>
            <a:endParaRPr lang="en-US" dirty="0"/>
          </a:p>
          <a:p>
            <a:pPr marL="285750" lvl="0" indent="-285750">
              <a:lnSpc>
                <a:spcPct val="130000"/>
              </a:lnSpc>
              <a:buSzPts val="1800"/>
              <a:buFont typeface="Arial"/>
              <a:buChar char="•"/>
            </a:pPr>
            <a:r>
              <a:rPr lang="en-US" altLang="zh-CN" sz="1800" dirty="0">
                <a:latin typeface="Twentieth Century"/>
                <a:ea typeface="Twentieth Century"/>
                <a:cs typeface="Twentieth Century"/>
                <a:sym typeface="Twentieth Century"/>
              </a:rPr>
              <a:t>With Handling of Outliers</a:t>
            </a:r>
            <a:endParaRPr lang="en-US" dirty="0"/>
          </a:p>
          <a:p>
            <a:pPr marL="285750" lvl="0" indent="-285750">
              <a:lnSpc>
                <a:spcPct val="130000"/>
              </a:lnSpc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R-square -</a:t>
            </a:r>
            <a:r>
              <a:rPr lang="en-US" altLang="zh-CN" sz="1800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55.70% </a:t>
            </a:r>
            <a:endParaRPr lang="en-US" dirty="0"/>
          </a:p>
          <a:p>
            <a:pPr marL="285750" lvl="0" indent="-285750">
              <a:lnSpc>
                <a:spcPct val="130000"/>
              </a:lnSpc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Train MSE</a:t>
            </a:r>
            <a:r>
              <a:rPr lang="en-US" altLang="zh-CN" sz="1800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r>
              <a:rPr lang="en-US" altLang="zh-CN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-</a:t>
            </a:r>
            <a:r>
              <a:rPr lang="en-US" altLang="zh-CN" sz="1800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647</a:t>
            </a:r>
            <a:endParaRPr lang="en-US" dirty="0"/>
          </a:p>
          <a:p>
            <a:pPr marL="285750" lvl="0" indent="-285750">
              <a:lnSpc>
                <a:spcPct val="130000"/>
              </a:lnSpc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Test MSE - </a:t>
            </a:r>
            <a:r>
              <a:rPr lang="en-US" altLang="zh-CN" sz="1800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6,518</a:t>
            </a:r>
            <a:endParaRPr lang="en-US" sz="1800" dirty="0">
              <a:solidFill>
                <a:srgbClr val="E0666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71450" lvl="0" indent="-57150">
              <a:lnSpc>
                <a:spcPct val="150000"/>
              </a:lnSpc>
              <a:buSzPts val="1800"/>
            </a:pPr>
            <a:endParaRPr lang="en-US" sz="18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71450" lvl="0" indent="-57150">
              <a:lnSpc>
                <a:spcPct val="150000"/>
              </a:lnSpc>
              <a:buSzPts val="1800"/>
            </a:pPr>
            <a:endParaRPr lang="en-US" sz="1800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46274"/>
                </a:srgbClr>
              </a:gs>
              <a:gs pos="100000">
                <a:schemeClr val="lt1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2" name="Google Shape;182;p3"/>
          <p:cNvSpPr/>
          <p:nvPr/>
        </p:nvSpPr>
        <p:spPr>
          <a:xfrm>
            <a:off x="2656611" y="2306594"/>
            <a:ext cx="1393958" cy="1082544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0" y="483"/>
                </a:moveTo>
                <a:cubicBezTo>
                  <a:pt x="0" y="560"/>
                  <a:pt x="63" y="622"/>
                  <a:pt x="140" y="622"/>
                </a:cubicBezTo>
                <a:cubicBezTo>
                  <a:pt x="209" y="622"/>
                  <a:pt x="243" y="579"/>
                  <a:pt x="265" y="606"/>
                </a:cubicBezTo>
                <a:cubicBezTo>
                  <a:pt x="277" y="620"/>
                  <a:pt x="279" y="637"/>
                  <a:pt x="279" y="690"/>
                </a:cubicBezTo>
                <a:lnTo>
                  <a:pt x="279" y="963"/>
                </a:lnTo>
                <a:lnTo>
                  <a:pt x="511" y="963"/>
                </a:lnTo>
                <a:cubicBezTo>
                  <a:pt x="545" y="963"/>
                  <a:pt x="550" y="960"/>
                  <a:pt x="553" y="953"/>
                </a:cubicBezTo>
                <a:cubicBezTo>
                  <a:pt x="559" y="940"/>
                  <a:pt x="547" y="918"/>
                  <a:pt x="547" y="867"/>
                </a:cubicBezTo>
                <a:cubicBezTo>
                  <a:pt x="547" y="760"/>
                  <a:pt x="660" y="675"/>
                  <a:pt x="759" y="675"/>
                </a:cubicBezTo>
                <a:cubicBezTo>
                  <a:pt x="858" y="675"/>
                  <a:pt x="971" y="756"/>
                  <a:pt x="971" y="867"/>
                </a:cubicBezTo>
                <a:cubicBezTo>
                  <a:pt x="971" y="918"/>
                  <a:pt x="959" y="940"/>
                  <a:pt x="965" y="953"/>
                </a:cubicBezTo>
                <a:cubicBezTo>
                  <a:pt x="967" y="960"/>
                  <a:pt x="972" y="963"/>
                  <a:pt x="1006" y="963"/>
                </a:cubicBezTo>
                <a:lnTo>
                  <a:pt x="1239" y="963"/>
                </a:lnTo>
                <a:lnTo>
                  <a:pt x="1239" y="117"/>
                </a:lnTo>
                <a:cubicBezTo>
                  <a:pt x="1239" y="117"/>
                  <a:pt x="1242" y="57"/>
                  <a:pt x="1214" y="28"/>
                </a:cubicBezTo>
                <a:cubicBezTo>
                  <a:pt x="1185" y="0"/>
                  <a:pt x="1118" y="3"/>
                  <a:pt x="1118" y="3"/>
                </a:cubicBezTo>
                <a:lnTo>
                  <a:pt x="279" y="3"/>
                </a:lnTo>
                <a:lnTo>
                  <a:pt x="279" y="276"/>
                </a:lnTo>
                <a:cubicBezTo>
                  <a:pt x="279" y="329"/>
                  <a:pt x="277" y="347"/>
                  <a:pt x="265" y="361"/>
                </a:cubicBezTo>
                <a:cubicBezTo>
                  <a:pt x="243" y="388"/>
                  <a:pt x="209" y="344"/>
                  <a:pt x="140" y="344"/>
                </a:cubicBezTo>
                <a:cubicBezTo>
                  <a:pt x="63" y="344"/>
                  <a:pt x="0" y="406"/>
                  <a:pt x="0" y="483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3" name="Google Shape;183;p3"/>
          <p:cNvSpPr/>
          <p:nvPr/>
        </p:nvSpPr>
        <p:spPr>
          <a:xfrm>
            <a:off x="1811338" y="2306594"/>
            <a:ext cx="1082544" cy="1393962"/>
          </a:xfrm>
          <a:custGeom>
            <a:avLst/>
            <a:gdLst/>
            <a:ahLst/>
            <a:cxnLst/>
            <a:rect l="l" t="t" r="r" b="b"/>
            <a:pathLst>
              <a:path w="965" h="1244" extrusionOk="0">
                <a:moveTo>
                  <a:pt x="5" y="965"/>
                </a:moveTo>
                <a:lnTo>
                  <a:pt x="279" y="965"/>
                </a:lnTo>
                <a:cubicBezTo>
                  <a:pt x="331" y="965"/>
                  <a:pt x="349" y="967"/>
                  <a:pt x="363" y="979"/>
                </a:cubicBezTo>
                <a:cubicBezTo>
                  <a:pt x="390" y="1001"/>
                  <a:pt x="346" y="1035"/>
                  <a:pt x="346" y="1104"/>
                </a:cubicBezTo>
                <a:cubicBezTo>
                  <a:pt x="346" y="1181"/>
                  <a:pt x="409" y="1244"/>
                  <a:pt x="485" y="1244"/>
                </a:cubicBezTo>
                <a:cubicBezTo>
                  <a:pt x="562" y="1244"/>
                  <a:pt x="625" y="1181"/>
                  <a:pt x="625" y="1104"/>
                </a:cubicBezTo>
                <a:cubicBezTo>
                  <a:pt x="625" y="1035"/>
                  <a:pt x="581" y="1002"/>
                  <a:pt x="608" y="979"/>
                </a:cubicBezTo>
                <a:cubicBezTo>
                  <a:pt x="622" y="967"/>
                  <a:pt x="639" y="965"/>
                  <a:pt x="692" y="965"/>
                </a:cubicBezTo>
                <a:lnTo>
                  <a:pt x="965" y="965"/>
                </a:lnTo>
                <a:lnTo>
                  <a:pt x="965" y="733"/>
                </a:lnTo>
                <a:cubicBezTo>
                  <a:pt x="965" y="699"/>
                  <a:pt x="962" y="694"/>
                  <a:pt x="955" y="691"/>
                </a:cubicBezTo>
                <a:cubicBezTo>
                  <a:pt x="942" y="685"/>
                  <a:pt x="920" y="697"/>
                  <a:pt x="869" y="697"/>
                </a:cubicBezTo>
                <a:cubicBezTo>
                  <a:pt x="762" y="697"/>
                  <a:pt x="677" y="584"/>
                  <a:pt x="677" y="485"/>
                </a:cubicBezTo>
                <a:cubicBezTo>
                  <a:pt x="677" y="386"/>
                  <a:pt x="758" y="273"/>
                  <a:pt x="869" y="273"/>
                </a:cubicBezTo>
                <a:cubicBezTo>
                  <a:pt x="920" y="273"/>
                  <a:pt x="942" y="285"/>
                  <a:pt x="955" y="280"/>
                </a:cubicBezTo>
                <a:cubicBezTo>
                  <a:pt x="962" y="277"/>
                  <a:pt x="965" y="272"/>
                  <a:pt x="965" y="238"/>
                </a:cubicBezTo>
                <a:lnTo>
                  <a:pt x="965" y="5"/>
                </a:lnTo>
                <a:lnTo>
                  <a:pt x="141" y="5"/>
                </a:lnTo>
                <a:cubicBezTo>
                  <a:pt x="141" y="5"/>
                  <a:pt x="61" y="0"/>
                  <a:pt x="31" y="30"/>
                </a:cubicBezTo>
                <a:cubicBezTo>
                  <a:pt x="0" y="61"/>
                  <a:pt x="5" y="129"/>
                  <a:pt x="5" y="129"/>
                </a:cubicBezTo>
                <a:lnTo>
                  <a:pt x="5" y="965"/>
                </a:ln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4" name="Google Shape;184;p3"/>
          <p:cNvSpPr/>
          <p:nvPr/>
        </p:nvSpPr>
        <p:spPr>
          <a:xfrm>
            <a:off x="1816283" y="3468226"/>
            <a:ext cx="1389018" cy="1077599"/>
          </a:xfrm>
          <a:custGeom>
            <a:avLst/>
            <a:gdLst/>
            <a:ahLst/>
            <a:cxnLst/>
            <a:rect l="l" t="t" r="r" b="b"/>
            <a:pathLst>
              <a:path w="1240" h="960" extrusionOk="0">
                <a:moveTo>
                  <a:pt x="1240" y="480"/>
                </a:moveTo>
                <a:cubicBezTo>
                  <a:pt x="1240" y="403"/>
                  <a:pt x="1178" y="341"/>
                  <a:pt x="1101" y="341"/>
                </a:cubicBezTo>
                <a:cubicBezTo>
                  <a:pt x="1031" y="341"/>
                  <a:pt x="998" y="385"/>
                  <a:pt x="975" y="357"/>
                </a:cubicBezTo>
                <a:cubicBezTo>
                  <a:pt x="963" y="343"/>
                  <a:pt x="961" y="326"/>
                  <a:pt x="961" y="273"/>
                </a:cubicBezTo>
                <a:lnTo>
                  <a:pt x="961" y="0"/>
                </a:lnTo>
                <a:lnTo>
                  <a:pt x="729" y="0"/>
                </a:lnTo>
                <a:cubicBezTo>
                  <a:pt x="695" y="0"/>
                  <a:pt x="690" y="3"/>
                  <a:pt x="687" y="10"/>
                </a:cubicBezTo>
                <a:cubicBezTo>
                  <a:pt x="681" y="23"/>
                  <a:pt x="693" y="45"/>
                  <a:pt x="693" y="96"/>
                </a:cubicBezTo>
                <a:cubicBezTo>
                  <a:pt x="693" y="203"/>
                  <a:pt x="580" y="288"/>
                  <a:pt x="481" y="288"/>
                </a:cubicBezTo>
                <a:cubicBezTo>
                  <a:pt x="382" y="288"/>
                  <a:pt x="270" y="207"/>
                  <a:pt x="270" y="96"/>
                </a:cubicBezTo>
                <a:cubicBezTo>
                  <a:pt x="270" y="45"/>
                  <a:pt x="282" y="23"/>
                  <a:pt x="276" y="10"/>
                </a:cubicBezTo>
                <a:cubicBezTo>
                  <a:pt x="273" y="3"/>
                  <a:pt x="268" y="0"/>
                  <a:pt x="234" y="0"/>
                </a:cubicBezTo>
                <a:lnTo>
                  <a:pt x="1" y="0"/>
                </a:lnTo>
                <a:lnTo>
                  <a:pt x="1" y="828"/>
                </a:lnTo>
                <a:cubicBezTo>
                  <a:pt x="1" y="828"/>
                  <a:pt x="0" y="898"/>
                  <a:pt x="30" y="928"/>
                </a:cubicBezTo>
                <a:cubicBezTo>
                  <a:pt x="60" y="958"/>
                  <a:pt x="129" y="960"/>
                  <a:pt x="129" y="960"/>
                </a:cubicBezTo>
                <a:lnTo>
                  <a:pt x="961" y="960"/>
                </a:lnTo>
                <a:lnTo>
                  <a:pt x="961" y="687"/>
                </a:lnTo>
                <a:cubicBezTo>
                  <a:pt x="961" y="634"/>
                  <a:pt x="963" y="616"/>
                  <a:pt x="975" y="602"/>
                </a:cubicBezTo>
                <a:cubicBezTo>
                  <a:pt x="998" y="575"/>
                  <a:pt x="1031" y="619"/>
                  <a:pt x="1101" y="619"/>
                </a:cubicBezTo>
                <a:cubicBezTo>
                  <a:pt x="1178" y="619"/>
                  <a:pt x="1240" y="557"/>
                  <a:pt x="1240" y="480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5" name="Google Shape;185;p3"/>
          <p:cNvSpPr/>
          <p:nvPr/>
        </p:nvSpPr>
        <p:spPr>
          <a:xfrm>
            <a:off x="3284389" y="3616523"/>
            <a:ext cx="1522480" cy="1477991"/>
          </a:xfrm>
          <a:custGeom>
            <a:avLst/>
            <a:gdLst/>
            <a:ahLst/>
            <a:cxnLst/>
            <a:rect l="l" t="t" r="r" b="b"/>
            <a:pathLst>
              <a:path w="1358" h="1322" extrusionOk="0">
                <a:moveTo>
                  <a:pt x="770" y="1267"/>
                </a:moveTo>
                <a:lnTo>
                  <a:pt x="1358" y="679"/>
                </a:lnTo>
                <a:lnTo>
                  <a:pt x="1164" y="486"/>
                </a:lnTo>
                <a:cubicBezTo>
                  <a:pt x="1127" y="448"/>
                  <a:pt x="1116" y="435"/>
                  <a:pt x="1114" y="416"/>
                </a:cubicBezTo>
                <a:cubicBezTo>
                  <a:pt x="1111" y="381"/>
                  <a:pt x="1166" y="389"/>
                  <a:pt x="1215" y="339"/>
                </a:cubicBezTo>
                <a:cubicBezTo>
                  <a:pt x="1270" y="285"/>
                  <a:pt x="1270" y="197"/>
                  <a:pt x="1215" y="142"/>
                </a:cubicBezTo>
                <a:cubicBezTo>
                  <a:pt x="1161" y="88"/>
                  <a:pt x="1073" y="88"/>
                  <a:pt x="1018" y="142"/>
                </a:cubicBezTo>
                <a:cubicBezTo>
                  <a:pt x="969" y="192"/>
                  <a:pt x="976" y="246"/>
                  <a:pt x="941" y="243"/>
                </a:cubicBezTo>
                <a:cubicBezTo>
                  <a:pt x="923" y="242"/>
                  <a:pt x="909" y="230"/>
                  <a:pt x="872" y="193"/>
                </a:cubicBezTo>
                <a:lnTo>
                  <a:pt x="679" y="0"/>
                </a:lnTo>
                <a:lnTo>
                  <a:pt x="514" y="164"/>
                </a:lnTo>
                <a:cubicBezTo>
                  <a:pt x="490" y="189"/>
                  <a:pt x="489" y="194"/>
                  <a:pt x="492" y="201"/>
                </a:cubicBezTo>
                <a:cubicBezTo>
                  <a:pt x="497" y="214"/>
                  <a:pt x="521" y="222"/>
                  <a:pt x="557" y="258"/>
                </a:cubicBezTo>
                <a:cubicBezTo>
                  <a:pt x="633" y="333"/>
                  <a:pt x="613" y="473"/>
                  <a:pt x="543" y="543"/>
                </a:cubicBezTo>
                <a:cubicBezTo>
                  <a:pt x="473" y="613"/>
                  <a:pt x="336" y="636"/>
                  <a:pt x="258" y="557"/>
                </a:cubicBezTo>
                <a:cubicBezTo>
                  <a:pt x="222" y="521"/>
                  <a:pt x="215" y="497"/>
                  <a:pt x="201" y="492"/>
                </a:cubicBezTo>
                <a:cubicBezTo>
                  <a:pt x="194" y="489"/>
                  <a:pt x="189" y="490"/>
                  <a:pt x="164" y="514"/>
                </a:cubicBezTo>
                <a:lnTo>
                  <a:pt x="0" y="679"/>
                </a:lnTo>
                <a:lnTo>
                  <a:pt x="590" y="1269"/>
                </a:lnTo>
                <a:cubicBezTo>
                  <a:pt x="590" y="1269"/>
                  <a:pt x="636" y="1322"/>
                  <a:pt x="679" y="1322"/>
                </a:cubicBezTo>
                <a:cubicBezTo>
                  <a:pt x="721" y="1322"/>
                  <a:pt x="770" y="1267"/>
                  <a:pt x="770" y="1267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6" name="Google Shape;186;p3"/>
          <p:cNvSpPr/>
          <p:nvPr/>
        </p:nvSpPr>
        <p:spPr>
          <a:xfrm>
            <a:off x="6108590" y="3014473"/>
            <a:ext cx="42879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CN" sz="20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Business Problem &amp; Methods</a:t>
            </a:r>
            <a:endParaRPr sz="2000" b="1" i="0" u="none" strike="noStrike" cap="non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87" name="Google Shape;187;p3"/>
          <p:cNvCxnSpPr/>
          <p:nvPr/>
        </p:nvCxnSpPr>
        <p:spPr>
          <a:xfrm rot="10800000" flipH="1">
            <a:off x="4662297" y="3014478"/>
            <a:ext cx="5734200" cy="760800"/>
          </a:xfrm>
          <a:prstGeom prst="bentConnector3">
            <a:avLst>
              <a:gd name="adj1" fmla="val 25194"/>
            </a:avLst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oval" w="med" len="med"/>
            <a:tailEnd type="oval" w="med" len="med"/>
          </a:ln>
        </p:spPr>
      </p:cxnSp>
      <p:sp>
        <p:nvSpPr>
          <p:cNvPr id="188" name="Google Shape;188;p3"/>
          <p:cNvSpPr/>
          <p:nvPr/>
        </p:nvSpPr>
        <p:spPr>
          <a:xfrm>
            <a:off x="6263865" y="2306594"/>
            <a:ext cx="75212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CN" sz="4000" b="0" i="0" u="none" strike="noStrike" cap="none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01</a:t>
            </a:r>
            <a:endParaRPr sz="4000" b="0" i="0" u="none" strike="noStrike" cap="none">
              <a:solidFill>
                <a:srgbClr val="26262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9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46274"/>
                </a:srgbClr>
              </a:gs>
              <a:gs pos="100000">
                <a:schemeClr val="lt1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5" name="Google Shape;575;p94"/>
          <p:cNvSpPr/>
          <p:nvPr/>
        </p:nvSpPr>
        <p:spPr>
          <a:xfrm>
            <a:off x="2656611" y="2306594"/>
            <a:ext cx="1393958" cy="1082544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0" y="483"/>
                </a:moveTo>
                <a:cubicBezTo>
                  <a:pt x="0" y="560"/>
                  <a:pt x="63" y="622"/>
                  <a:pt x="140" y="622"/>
                </a:cubicBezTo>
                <a:cubicBezTo>
                  <a:pt x="209" y="622"/>
                  <a:pt x="243" y="579"/>
                  <a:pt x="265" y="606"/>
                </a:cubicBezTo>
                <a:cubicBezTo>
                  <a:pt x="277" y="620"/>
                  <a:pt x="279" y="637"/>
                  <a:pt x="279" y="690"/>
                </a:cubicBezTo>
                <a:lnTo>
                  <a:pt x="279" y="963"/>
                </a:lnTo>
                <a:lnTo>
                  <a:pt x="511" y="963"/>
                </a:lnTo>
                <a:cubicBezTo>
                  <a:pt x="545" y="963"/>
                  <a:pt x="550" y="960"/>
                  <a:pt x="553" y="953"/>
                </a:cubicBezTo>
                <a:cubicBezTo>
                  <a:pt x="559" y="940"/>
                  <a:pt x="547" y="918"/>
                  <a:pt x="547" y="867"/>
                </a:cubicBezTo>
                <a:cubicBezTo>
                  <a:pt x="547" y="760"/>
                  <a:pt x="660" y="675"/>
                  <a:pt x="759" y="675"/>
                </a:cubicBezTo>
                <a:cubicBezTo>
                  <a:pt x="858" y="675"/>
                  <a:pt x="971" y="756"/>
                  <a:pt x="971" y="867"/>
                </a:cubicBezTo>
                <a:cubicBezTo>
                  <a:pt x="971" y="918"/>
                  <a:pt x="959" y="940"/>
                  <a:pt x="965" y="953"/>
                </a:cubicBezTo>
                <a:cubicBezTo>
                  <a:pt x="967" y="960"/>
                  <a:pt x="972" y="963"/>
                  <a:pt x="1006" y="963"/>
                </a:cubicBezTo>
                <a:lnTo>
                  <a:pt x="1239" y="963"/>
                </a:lnTo>
                <a:lnTo>
                  <a:pt x="1239" y="117"/>
                </a:lnTo>
                <a:cubicBezTo>
                  <a:pt x="1239" y="117"/>
                  <a:pt x="1242" y="57"/>
                  <a:pt x="1214" y="28"/>
                </a:cubicBezTo>
                <a:cubicBezTo>
                  <a:pt x="1185" y="0"/>
                  <a:pt x="1118" y="3"/>
                  <a:pt x="1118" y="3"/>
                </a:cubicBezTo>
                <a:lnTo>
                  <a:pt x="279" y="3"/>
                </a:lnTo>
                <a:lnTo>
                  <a:pt x="279" y="276"/>
                </a:lnTo>
                <a:cubicBezTo>
                  <a:pt x="279" y="329"/>
                  <a:pt x="277" y="347"/>
                  <a:pt x="265" y="361"/>
                </a:cubicBezTo>
                <a:cubicBezTo>
                  <a:pt x="243" y="388"/>
                  <a:pt x="209" y="344"/>
                  <a:pt x="140" y="344"/>
                </a:cubicBezTo>
                <a:cubicBezTo>
                  <a:pt x="63" y="344"/>
                  <a:pt x="0" y="406"/>
                  <a:pt x="0" y="483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6" name="Google Shape;576;p94"/>
          <p:cNvSpPr/>
          <p:nvPr/>
        </p:nvSpPr>
        <p:spPr>
          <a:xfrm>
            <a:off x="1811338" y="2306594"/>
            <a:ext cx="1082544" cy="1393962"/>
          </a:xfrm>
          <a:custGeom>
            <a:avLst/>
            <a:gdLst/>
            <a:ahLst/>
            <a:cxnLst/>
            <a:rect l="l" t="t" r="r" b="b"/>
            <a:pathLst>
              <a:path w="965" h="1244" extrusionOk="0">
                <a:moveTo>
                  <a:pt x="5" y="965"/>
                </a:moveTo>
                <a:lnTo>
                  <a:pt x="279" y="965"/>
                </a:lnTo>
                <a:cubicBezTo>
                  <a:pt x="331" y="965"/>
                  <a:pt x="349" y="967"/>
                  <a:pt x="363" y="979"/>
                </a:cubicBezTo>
                <a:cubicBezTo>
                  <a:pt x="390" y="1001"/>
                  <a:pt x="346" y="1035"/>
                  <a:pt x="346" y="1104"/>
                </a:cubicBezTo>
                <a:cubicBezTo>
                  <a:pt x="346" y="1181"/>
                  <a:pt x="409" y="1244"/>
                  <a:pt x="485" y="1244"/>
                </a:cubicBezTo>
                <a:cubicBezTo>
                  <a:pt x="562" y="1244"/>
                  <a:pt x="625" y="1181"/>
                  <a:pt x="625" y="1104"/>
                </a:cubicBezTo>
                <a:cubicBezTo>
                  <a:pt x="625" y="1035"/>
                  <a:pt x="581" y="1002"/>
                  <a:pt x="608" y="979"/>
                </a:cubicBezTo>
                <a:cubicBezTo>
                  <a:pt x="622" y="967"/>
                  <a:pt x="639" y="965"/>
                  <a:pt x="692" y="965"/>
                </a:cubicBezTo>
                <a:lnTo>
                  <a:pt x="965" y="965"/>
                </a:lnTo>
                <a:lnTo>
                  <a:pt x="965" y="733"/>
                </a:lnTo>
                <a:cubicBezTo>
                  <a:pt x="965" y="699"/>
                  <a:pt x="962" y="694"/>
                  <a:pt x="955" y="691"/>
                </a:cubicBezTo>
                <a:cubicBezTo>
                  <a:pt x="942" y="685"/>
                  <a:pt x="920" y="697"/>
                  <a:pt x="869" y="697"/>
                </a:cubicBezTo>
                <a:cubicBezTo>
                  <a:pt x="762" y="697"/>
                  <a:pt x="677" y="584"/>
                  <a:pt x="677" y="485"/>
                </a:cubicBezTo>
                <a:cubicBezTo>
                  <a:pt x="677" y="386"/>
                  <a:pt x="758" y="273"/>
                  <a:pt x="869" y="273"/>
                </a:cubicBezTo>
                <a:cubicBezTo>
                  <a:pt x="920" y="273"/>
                  <a:pt x="942" y="285"/>
                  <a:pt x="955" y="280"/>
                </a:cubicBezTo>
                <a:cubicBezTo>
                  <a:pt x="962" y="277"/>
                  <a:pt x="965" y="272"/>
                  <a:pt x="965" y="238"/>
                </a:cubicBezTo>
                <a:lnTo>
                  <a:pt x="965" y="5"/>
                </a:lnTo>
                <a:lnTo>
                  <a:pt x="141" y="5"/>
                </a:lnTo>
                <a:cubicBezTo>
                  <a:pt x="141" y="5"/>
                  <a:pt x="61" y="0"/>
                  <a:pt x="31" y="30"/>
                </a:cubicBezTo>
                <a:cubicBezTo>
                  <a:pt x="0" y="61"/>
                  <a:pt x="5" y="129"/>
                  <a:pt x="5" y="129"/>
                </a:cubicBezTo>
                <a:lnTo>
                  <a:pt x="5" y="965"/>
                </a:ln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7" name="Google Shape;577;p94"/>
          <p:cNvSpPr/>
          <p:nvPr/>
        </p:nvSpPr>
        <p:spPr>
          <a:xfrm>
            <a:off x="1816283" y="3468226"/>
            <a:ext cx="1389018" cy="1077599"/>
          </a:xfrm>
          <a:custGeom>
            <a:avLst/>
            <a:gdLst/>
            <a:ahLst/>
            <a:cxnLst/>
            <a:rect l="l" t="t" r="r" b="b"/>
            <a:pathLst>
              <a:path w="1240" h="960" extrusionOk="0">
                <a:moveTo>
                  <a:pt x="1240" y="480"/>
                </a:moveTo>
                <a:cubicBezTo>
                  <a:pt x="1240" y="403"/>
                  <a:pt x="1178" y="341"/>
                  <a:pt x="1101" y="341"/>
                </a:cubicBezTo>
                <a:cubicBezTo>
                  <a:pt x="1031" y="341"/>
                  <a:pt x="998" y="385"/>
                  <a:pt x="975" y="357"/>
                </a:cubicBezTo>
                <a:cubicBezTo>
                  <a:pt x="963" y="343"/>
                  <a:pt x="961" y="326"/>
                  <a:pt x="961" y="273"/>
                </a:cubicBezTo>
                <a:lnTo>
                  <a:pt x="961" y="0"/>
                </a:lnTo>
                <a:lnTo>
                  <a:pt x="729" y="0"/>
                </a:lnTo>
                <a:cubicBezTo>
                  <a:pt x="695" y="0"/>
                  <a:pt x="690" y="3"/>
                  <a:pt x="687" y="10"/>
                </a:cubicBezTo>
                <a:cubicBezTo>
                  <a:pt x="681" y="23"/>
                  <a:pt x="693" y="45"/>
                  <a:pt x="693" y="96"/>
                </a:cubicBezTo>
                <a:cubicBezTo>
                  <a:pt x="693" y="203"/>
                  <a:pt x="580" y="288"/>
                  <a:pt x="481" y="288"/>
                </a:cubicBezTo>
                <a:cubicBezTo>
                  <a:pt x="382" y="288"/>
                  <a:pt x="270" y="207"/>
                  <a:pt x="270" y="96"/>
                </a:cubicBezTo>
                <a:cubicBezTo>
                  <a:pt x="270" y="45"/>
                  <a:pt x="282" y="23"/>
                  <a:pt x="276" y="10"/>
                </a:cubicBezTo>
                <a:cubicBezTo>
                  <a:pt x="273" y="3"/>
                  <a:pt x="268" y="0"/>
                  <a:pt x="234" y="0"/>
                </a:cubicBezTo>
                <a:lnTo>
                  <a:pt x="1" y="0"/>
                </a:lnTo>
                <a:lnTo>
                  <a:pt x="1" y="828"/>
                </a:lnTo>
                <a:cubicBezTo>
                  <a:pt x="1" y="828"/>
                  <a:pt x="0" y="898"/>
                  <a:pt x="30" y="928"/>
                </a:cubicBezTo>
                <a:cubicBezTo>
                  <a:pt x="60" y="958"/>
                  <a:pt x="129" y="960"/>
                  <a:pt x="129" y="960"/>
                </a:cubicBezTo>
                <a:lnTo>
                  <a:pt x="961" y="960"/>
                </a:lnTo>
                <a:lnTo>
                  <a:pt x="961" y="687"/>
                </a:lnTo>
                <a:cubicBezTo>
                  <a:pt x="961" y="634"/>
                  <a:pt x="963" y="616"/>
                  <a:pt x="975" y="602"/>
                </a:cubicBezTo>
                <a:cubicBezTo>
                  <a:pt x="998" y="575"/>
                  <a:pt x="1031" y="619"/>
                  <a:pt x="1101" y="619"/>
                </a:cubicBezTo>
                <a:cubicBezTo>
                  <a:pt x="1178" y="619"/>
                  <a:pt x="1240" y="557"/>
                  <a:pt x="1240" y="480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8" name="Google Shape;578;p94"/>
          <p:cNvSpPr/>
          <p:nvPr/>
        </p:nvSpPr>
        <p:spPr>
          <a:xfrm>
            <a:off x="3284389" y="3616523"/>
            <a:ext cx="1522480" cy="1477991"/>
          </a:xfrm>
          <a:custGeom>
            <a:avLst/>
            <a:gdLst/>
            <a:ahLst/>
            <a:cxnLst/>
            <a:rect l="l" t="t" r="r" b="b"/>
            <a:pathLst>
              <a:path w="1358" h="1322" extrusionOk="0">
                <a:moveTo>
                  <a:pt x="770" y="1267"/>
                </a:moveTo>
                <a:lnTo>
                  <a:pt x="1358" y="679"/>
                </a:lnTo>
                <a:lnTo>
                  <a:pt x="1164" y="486"/>
                </a:lnTo>
                <a:cubicBezTo>
                  <a:pt x="1127" y="448"/>
                  <a:pt x="1116" y="435"/>
                  <a:pt x="1114" y="416"/>
                </a:cubicBezTo>
                <a:cubicBezTo>
                  <a:pt x="1111" y="381"/>
                  <a:pt x="1166" y="389"/>
                  <a:pt x="1215" y="339"/>
                </a:cubicBezTo>
                <a:cubicBezTo>
                  <a:pt x="1270" y="285"/>
                  <a:pt x="1270" y="197"/>
                  <a:pt x="1215" y="142"/>
                </a:cubicBezTo>
                <a:cubicBezTo>
                  <a:pt x="1161" y="88"/>
                  <a:pt x="1073" y="88"/>
                  <a:pt x="1018" y="142"/>
                </a:cubicBezTo>
                <a:cubicBezTo>
                  <a:pt x="969" y="192"/>
                  <a:pt x="976" y="246"/>
                  <a:pt x="941" y="243"/>
                </a:cubicBezTo>
                <a:cubicBezTo>
                  <a:pt x="923" y="242"/>
                  <a:pt x="909" y="230"/>
                  <a:pt x="872" y="193"/>
                </a:cubicBezTo>
                <a:lnTo>
                  <a:pt x="679" y="0"/>
                </a:lnTo>
                <a:lnTo>
                  <a:pt x="514" y="164"/>
                </a:lnTo>
                <a:cubicBezTo>
                  <a:pt x="490" y="189"/>
                  <a:pt x="489" y="194"/>
                  <a:pt x="492" y="201"/>
                </a:cubicBezTo>
                <a:cubicBezTo>
                  <a:pt x="497" y="214"/>
                  <a:pt x="521" y="222"/>
                  <a:pt x="557" y="258"/>
                </a:cubicBezTo>
                <a:cubicBezTo>
                  <a:pt x="633" y="333"/>
                  <a:pt x="613" y="473"/>
                  <a:pt x="543" y="543"/>
                </a:cubicBezTo>
                <a:cubicBezTo>
                  <a:pt x="473" y="613"/>
                  <a:pt x="336" y="636"/>
                  <a:pt x="258" y="557"/>
                </a:cubicBezTo>
                <a:cubicBezTo>
                  <a:pt x="222" y="521"/>
                  <a:pt x="215" y="497"/>
                  <a:pt x="201" y="492"/>
                </a:cubicBezTo>
                <a:cubicBezTo>
                  <a:pt x="194" y="489"/>
                  <a:pt x="189" y="490"/>
                  <a:pt x="164" y="514"/>
                </a:cubicBezTo>
                <a:lnTo>
                  <a:pt x="0" y="679"/>
                </a:lnTo>
                <a:lnTo>
                  <a:pt x="590" y="1269"/>
                </a:lnTo>
                <a:cubicBezTo>
                  <a:pt x="590" y="1269"/>
                  <a:pt x="636" y="1322"/>
                  <a:pt x="679" y="1322"/>
                </a:cubicBezTo>
                <a:cubicBezTo>
                  <a:pt x="721" y="1322"/>
                  <a:pt x="770" y="1267"/>
                  <a:pt x="770" y="1267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9" name="Google Shape;579;p94"/>
          <p:cNvSpPr/>
          <p:nvPr/>
        </p:nvSpPr>
        <p:spPr>
          <a:xfrm>
            <a:off x="6108590" y="3014473"/>
            <a:ext cx="42879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CN" sz="20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Text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0" name="Google Shape;580;p94"/>
          <p:cNvCxnSpPr/>
          <p:nvPr/>
        </p:nvCxnSpPr>
        <p:spPr>
          <a:xfrm rot="10800000" flipH="1">
            <a:off x="4662297" y="3014478"/>
            <a:ext cx="5734200" cy="760800"/>
          </a:xfrm>
          <a:prstGeom prst="bentConnector3">
            <a:avLst>
              <a:gd name="adj1" fmla="val 25194"/>
            </a:avLst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oval" w="med" len="med"/>
            <a:tailEnd type="oval" w="med" len="med"/>
          </a:ln>
        </p:spPr>
      </p:cxnSp>
      <p:sp>
        <p:nvSpPr>
          <p:cNvPr id="581" name="Google Shape;581;p94"/>
          <p:cNvSpPr/>
          <p:nvPr/>
        </p:nvSpPr>
        <p:spPr>
          <a:xfrm>
            <a:off x="6263865" y="2306594"/>
            <a:ext cx="75212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CN" sz="4000" b="0" i="0" u="none" strike="noStrike" cap="none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04</a:t>
            </a:r>
            <a:endParaRPr sz="4000" b="0" i="0" u="none" strike="noStrike" cap="none">
              <a:solidFill>
                <a:srgbClr val="26262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"/>
          <p:cNvSpPr/>
          <p:nvPr/>
        </p:nvSpPr>
        <p:spPr>
          <a:xfrm>
            <a:off x="4190848" y="528175"/>
            <a:ext cx="38103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NLP Analysis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Top </a:t>
            </a:r>
            <a:r>
              <a:rPr lang="zh-CN" sz="2800" b="1" i="0" u="none" strike="noStrike" cap="none" dirty="0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Negative Words</a:t>
            </a:r>
            <a:endParaRPr sz="1400" b="0" i="0" u="none" strike="noStrike" cap="none" dirty="0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7" name="Google Shape;58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8" name="Google Shape;588;p9"/>
          <p:cNvCxnSpPr/>
          <p:nvPr/>
        </p:nvCxnSpPr>
        <p:spPr>
          <a:xfrm>
            <a:off x="5952968" y="1301596"/>
            <a:ext cx="2862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589" name="Google Shape;58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250" y="1484124"/>
            <a:ext cx="4138475" cy="37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400" y="1497563"/>
            <a:ext cx="3886950" cy="38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9"/>
          <p:cNvSpPr txBox="1"/>
          <p:nvPr/>
        </p:nvSpPr>
        <p:spPr>
          <a:xfrm>
            <a:off x="1631275" y="5492850"/>
            <a:ext cx="893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  </a:t>
            </a:r>
            <a:r>
              <a:rPr lang="en-US" alt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  </a:t>
            </a:r>
            <a:r>
              <a:rPr 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  Beijing English Reviews                   </a:t>
            </a:r>
            <a:r>
              <a:rPr lang="en-US" alt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                      </a:t>
            </a:r>
            <a:r>
              <a:rPr 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         Boston English Reviews </a:t>
            </a:r>
            <a:endParaRPr sz="2000" i="0" u="none" strike="noStrike" cap="none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g848d533c11_1_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g848d533c11_1_29"/>
          <p:cNvSpPr/>
          <p:nvPr/>
        </p:nvSpPr>
        <p:spPr>
          <a:xfrm>
            <a:off x="4190848" y="528175"/>
            <a:ext cx="38103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NLP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Top </a:t>
            </a:r>
            <a:r>
              <a:rPr lang="zh-CN" sz="2800" b="1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Positive</a:t>
            </a:r>
            <a:r>
              <a:rPr lang="zh-CN" sz="28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Words</a:t>
            </a:r>
            <a:endParaRPr sz="14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9" name="Google Shape;599;g848d533c11_1_29"/>
          <p:cNvCxnSpPr/>
          <p:nvPr/>
        </p:nvCxnSpPr>
        <p:spPr>
          <a:xfrm>
            <a:off x="5952968" y="1301596"/>
            <a:ext cx="2862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00" name="Google Shape;600;g848d533c11_1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4198" y="1595025"/>
            <a:ext cx="3886052" cy="375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g848d533c11_1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6025" y="1691520"/>
            <a:ext cx="4198351" cy="35647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91;p9">
            <a:extLst>
              <a:ext uri="{FF2B5EF4-FFF2-40B4-BE49-F238E27FC236}">
                <a16:creationId xmlns:a16="http://schemas.microsoft.com/office/drawing/2014/main" id="{D214F895-53C8-434B-BAC0-9F134CB9D976}"/>
              </a:ext>
            </a:extLst>
          </p:cNvPr>
          <p:cNvSpPr txBox="1"/>
          <p:nvPr/>
        </p:nvSpPr>
        <p:spPr>
          <a:xfrm>
            <a:off x="1743917" y="5492850"/>
            <a:ext cx="893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  </a:t>
            </a:r>
            <a:r>
              <a:rPr lang="en-US" alt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  </a:t>
            </a:r>
            <a:r>
              <a:rPr 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  Beijing English Reviews                   </a:t>
            </a:r>
            <a:r>
              <a:rPr lang="en-US" alt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                      </a:t>
            </a:r>
            <a:r>
              <a:rPr 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      Boston English Reviews </a:t>
            </a:r>
            <a:endParaRPr sz="2000" i="0" u="none" strike="noStrike" cap="none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46274"/>
                </a:srgbClr>
              </a:gs>
              <a:gs pos="100000">
                <a:schemeClr val="lt1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08" name="Google Shape;608;p10"/>
          <p:cNvSpPr/>
          <p:nvPr/>
        </p:nvSpPr>
        <p:spPr>
          <a:xfrm>
            <a:off x="2656611" y="2306594"/>
            <a:ext cx="1393958" cy="1082544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0" y="483"/>
                </a:moveTo>
                <a:cubicBezTo>
                  <a:pt x="0" y="560"/>
                  <a:pt x="63" y="622"/>
                  <a:pt x="140" y="622"/>
                </a:cubicBezTo>
                <a:cubicBezTo>
                  <a:pt x="209" y="622"/>
                  <a:pt x="243" y="579"/>
                  <a:pt x="265" y="606"/>
                </a:cubicBezTo>
                <a:cubicBezTo>
                  <a:pt x="277" y="620"/>
                  <a:pt x="279" y="637"/>
                  <a:pt x="279" y="690"/>
                </a:cubicBezTo>
                <a:lnTo>
                  <a:pt x="279" y="963"/>
                </a:lnTo>
                <a:lnTo>
                  <a:pt x="511" y="963"/>
                </a:lnTo>
                <a:cubicBezTo>
                  <a:pt x="545" y="963"/>
                  <a:pt x="550" y="960"/>
                  <a:pt x="553" y="953"/>
                </a:cubicBezTo>
                <a:cubicBezTo>
                  <a:pt x="559" y="940"/>
                  <a:pt x="547" y="918"/>
                  <a:pt x="547" y="867"/>
                </a:cubicBezTo>
                <a:cubicBezTo>
                  <a:pt x="547" y="760"/>
                  <a:pt x="660" y="675"/>
                  <a:pt x="759" y="675"/>
                </a:cubicBezTo>
                <a:cubicBezTo>
                  <a:pt x="858" y="675"/>
                  <a:pt x="971" y="756"/>
                  <a:pt x="971" y="867"/>
                </a:cubicBezTo>
                <a:cubicBezTo>
                  <a:pt x="971" y="918"/>
                  <a:pt x="959" y="940"/>
                  <a:pt x="965" y="953"/>
                </a:cubicBezTo>
                <a:cubicBezTo>
                  <a:pt x="967" y="960"/>
                  <a:pt x="972" y="963"/>
                  <a:pt x="1006" y="963"/>
                </a:cubicBezTo>
                <a:lnTo>
                  <a:pt x="1239" y="963"/>
                </a:lnTo>
                <a:lnTo>
                  <a:pt x="1239" y="117"/>
                </a:lnTo>
                <a:cubicBezTo>
                  <a:pt x="1239" y="117"/>
                  <a:pt x="1242" y="57"/>
                  <a:pt x="1214" y="28"/>
                </a:cubicBezTo>
                <a:cubicBezTo>
                  <a:pt x="1185" y="0"/>
                  <a:pt x="1118" y="3"/>
                  <a:pt x="1118" y="3"/>
                </a:cubicBezTo>
                <a:lnTo>
                  <a:pt x="279" y="3"/>
                </a:lnTo>
                <a:lnTo>
                  <a:pt x="279" y="276"/>
                </a:lnTo>
                <a:cubicBezTo>
                  <a:pt x="279" y="329"/>
                  <a:pt x="277" y="347"/>
                  <a:pt x="265" y="361"/>
                </a:cubicBezTo>
                <a:cubicBezTo>
                  <a:pt x="243" y="388"/>
                  <a:pt x="209" y="344"/>
                  <a:pt x="140" y="344"/>
                </a:cubicBezTo>
                <a:cubicBezTo>
                  <a:pt x="63" y="344"/>
                  <a:pt x="0" y="406"/>
                  <a:pt x="0" y="483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09" name="Google Shape;609;p10"/>
          <p:cNvSpPr/>
          <p:nvPr/>
        </p:nvSpPr>
        <p:spPr>
          <a:xfrm>
            <a:off x="1811338" y="2306594"/>
            <a:ext cx="1082544" cy="1393962"/>
          </a:xfrm>
          <a:custGeom>
            <a:avLst/>
            <a:gdLst/>
            <a:ahLst/>
            <a:cxnLst/>
            <a:rect l="l" t="t" r="r" b="b"/>
            <a:pathLst>
              <a:path w="965" h="1244" extrusionOk="0">
                <a:moveTo>
                  <a:pt x="5" y="965"/>
                </a:moveTo>
                <a:lnTo>
                  <a:pt x="279" y="965"/>
                </a:lnTo>
                <a:cubicBezTo>
                  <a:pt x="331" y="965"/>
                  <a:pt x="349" y="967"/>
                  <a:pt x="363" y="979"/>
                </a:cubicBezTo>
                <a:cubicBezTo>
                  <a:pt x="390" y="1001"/>
                  <a:pt x="346" y="1035"/>
                  <a:pt x="346" y="1104"/>
                </a:cubicBezTo>
                <a:cubicBezTo>
                  <a:pt x="346" y="1181"/>
                  <a:pt x="409" y="1244"/>
                  <a:pt x="485" y="1244"/>
                </a:cubicBezTo>
                <a:cubicBezTo>
                  <a:pt x="562" y="1244"/>
                  <a:pt x="625" y="1181"/>
                  <a:pt x="625" y="1104"/>
                </a:cubicBezTo>
                <a:cubicBezTo>
                  <a:pt x="625" y="1035"/>
                  <a:pt x="581" y="1002"/>
                  <a:pt x="608" y="979"/>
                </a:cubicBezTo>
                <a:cubicBezTo>
                  <a:pt x="622" y="967"/>
                  <a:pt x="639" y="965"/>
                  <a:pt x="692" y="965"/>
                </a:cubicBezTo>
                <a:lnTo>
                  <a:pt x="965" y="965"/>
                </a:lnTo>
                <a:lnTo>
                  <a:pt x="965" y="733"/>
                </a:lnTo>
                <a:cubicBezTo>
                  <a:pt x="965" y="699"/>
                  <a:pt x="962" y="694"/>
                  <a:pt x="955" y="691"/>
                </a:cubicBezTo>
                <a:cubicBezTo>
                  <a:pt x="942" y="685"/>
                  <a:pt x="920" y="697"/>
                  <a:pt x="869" y="697"/>
                </a:cubicBezTo>
                <a:cubicBezTo>
                  <a:pt x="762" y="697"/>
                  <a:pt x="677" y="584"/>
                  <a:pt x="677" y="485"/>
                </a:cubicBezTo>
                <a:cubicBezTo>
                  <a:pt x="677" y="386"/>
                  <a:pt x="758" y="273"/>
                  <a:pt x="869" y="273"/>
                </a:cubicBezTo>
                <a:cubicBezTo>
                  <a:pt x="920" y="273"/>
                  <a:pt x="942" y="285"/>
                  <a:pt x="955" y="280"/>
                </a:cubicBezTo>
                <a:cubicBezTo>
                  <a:pt x="962" y="277"/>
                  <a:pt x="965" y="272"/>
                  <a:pt x="965" y="238"/>
                </a:cubicBezTo>
                <a:lnTo>
                  <a:pt x="965" y="5"/>
                </a:lnTo>
                <a:lnTo>
                  <a:pt x="141" y="5"/>
                </a:lnTo>
                <a:cubicBezTo>
                  <a:pt x="141" y="5"/>
                  <a:pt x="61" y="0"/>
                  <a:pt x="31" y="30"/>
                </a:cubicBezTo>
                <a:cubicBezTo>
                  <a:pt x="0" y="61"/>
                  <a:pt x="5" y="129"/>
                  <a:pt x="5" y="129"/>
                </a:cubicBezTo>
                <a:lnTo>
                  <a:pt x="5" y="965"/>
                </a:ln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10" name="Google Shape;610;p10"/>
          <p:cNvSpPr/>
          <p:nvPr/>
        </p:nvSpPr>
        <p:spPr>
          <a:xfrm>
            <a:off x="1816283" y="3468226"/>
            <a:ext cx="1389018" cy="1077599"/>
          </a:xfrm>
          <a:custGeom>
            <a:avLst/>
            <a:gdLst/>
            <a:ahLst/>
            <a:cxnLst/>
            <a:rect l="l" t="t" r="r" b="b"/>
            <a:pathLst>
              <a:path w="1240" h="960" extrusionOk="0">
                <a:moveTo>
                  <a:pt x="1240" y="480"/>
                </a:moveTo>
                <a:cubicBezTo>
                  <a:pt x="1240" y="403"/>
                  <a:pt x="1178" y="341"/>
                  <a:pt x="1101" y="341"/>
                </a:cubicBezTo>
                <a:cubicBezTo>
                  <a:pt x="1031" y="341"/>
                  <a:pt x="998" y="385"/>
                  <a:pt x="975" y="357"/>
                </a:cubicBezTo>
                <a:cubicBezTo>
                  <a:pt x="963" y="343"/>
                  <a:pt x="961" y="326"/>
                  <a:pt x="961" y="273"/>
                </a:cubicBezTo>
                <a:lnTo>
                  <a:pt x="961" y="0"/>
                </a:lnTo>
                <a:lnTo>
                  <a:pt x="729" y="0"/>
                </a:lnTo>
                <a:cubicBezTo>
                  <a:pt x="695" y="0"/>
                  <a:pt x="690" y="3"/>
                  <a:pt x="687" y="10"/>
                </a:cubicBezTo>
                <a:cubicBezTo>
                  <a:pt x="681" y="23"/>
                  <a:pt x="693" y="45"/>
                  <a:pt x="693" y="96"/>
                </a:cubicBezTo>
                <a:cubicBezTo>
                  <a:pt x="693" y="203"/>
                  <a:pt x="580" y="288"/>
                  <a:pt x="481" y="288"/>
                </a:cubicBezTo>
                <a:cubicBezTo>
                  <a:pt x="382" y="288"/>
                  <a:pt x="270" y="207"/>
                  <a:pt x="270" y="96"/>
                </a:cubicBezTo>
                <a:cubicBezTo>
                  <a:pt x="270" y="45"/>
                  <a:pt x="282" y="23"/>
                  <a:pt x="276" y="10"/>
                </a:cubicBezTo>
                <a:cubicBezTo>
                  <a:pt x="273" y="3"/>
                  <a:pt x="268" y="0"/>
                  <a:pt x="234" y="0"/>
                </a:cubicBezTo>
                <a:lnTo>
                  <a:pt x="1" y="0"/>
                </a:lnTo>
                <a:lnTo>
                  <a:pt x="1" y="828"/>
                </a:lnTo>
                <a:cubicBezTo>
                  <a:pt x="1" y="828"/>
                  <a:pt x="0" y="898"/>
                  <a:pt x="30" y="928"/>
                </a:cubicBezTo>
                <a:cubicBezTo>
                  <a:pt x="60" y="958"/>
                  <a:pt x="129" y="960"/>
                  <a:pt x="129" y="960"/>
                </a:cubicBezTo>
                <a:lnTo>
                  <a:pt x="961" y="960"/>
                </a:lnTo>
                <a:lnTo>
                  <a:pt x="961" y="687"/>
                </a:lnTo>
                <a:cubicBezTo>
                  <a:pt x="961" y="634"/>
                  <a:pt x="963" y="616"/>
                  <a:pt x="975" y="602"/>
                </a:cubicBezTo>
                <a:cubicBezTo>
                  <a:pt x="998" y="575"/>
                  <a:pt x="1031" y="619"/>
                  <a:pt x="1101" y="619"/>
                </a:cubicBezTo>
                <a:cubicBezTo>
                  <a:pt x="1178" y="619"/>
                  <a:pt x="1240" y="557"/>
                  <a:pt x="1240" y="480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11" name="Google Shape;611;p10"/>
          <p:cNvSpPr/>
          <p:nvPr/>
        </p:nvSpPr>
        <p:spPr>
          <a:xfrm>
            <a:off x="3284389" y="3616523"/>
            <a:ext cx="1522480" cy="1477991"/>
          </a:xfrm>
          <a:custGeom>
            <a:avLst/>
            <a:gdLst/>
            <a:ahLst/>
            <a:cxnLst/>
            <a:rect l="l" t="t" r="r" b="b"/>
            <a:pathLst>
              <a:path w="1358" h="1322" extrusionOk="0">
                <a:moveTo>
                  <a:pt x="770" y="1267"/>
                </a:moveTo>
                <a:lnTo>
                  <a:pt x="1358" y="679"/>
                </a:lnTo>
                <a:lnTo>
                  <a:pt x="1164" y="486"/>
                </a:lnTo>
                <a:cubicBezTo>
                  <a:pt x="1127" y="448"/>
                  <a:pt x="1116" y="435"/>
                  <a:pt x="1114" y="416"/>
                </a:cubicBezTo>
                <a:cubicBezTo>
                  <a:pt x="1111" y="381"/>
                  <a:pt x="1166" y="389"/>
                  <a:pt x="1215" y="339"/>
                </a:cubicBezTo>
                <a:cubicBezTo>
                  <a:pt x="1270" y="285"/>
                  <a:pt x="1270" y="197"/>
                  <a:pt x="1215" y="142"/>
                </a:cubicBezTo>
                <a:cubicBezTo>
                  <a:pt x="1161" y="88"/>
                  <a:pt x="1073" y="88"/>
                  <a:pt x="1018" y="142"/>
                </a:cubicBezTo>
                <a:cubicBezTo>
                  <a:pt x="969" y="192"/>
                  <a:pt x="976" y="246"/>
                  <a:pt x="941" y="243"/>
                </a:cubicBezTo>
                <a:cubicBezTo>
                  <a:pt x="923" y="242"/>
                  <a:pt x="909" y="230"/>
                  <a:pt x="872" y="193"/>
                </a:cubicBezTo>
                <a:lnTo>
                  <a:pt x="679" y="0"/>
                </a:lnTo>
                <a:lnTo>
                  <a:pt x="514" y="164"/>
                </a:lnTo>
                <a:cubicBezTo>
                  <a:pt x="490" y="189"/>
                  <a:pt x="489" y="194"/>
                  <a:pt x="492" y="201"/>
                </a:cubicBezTo>
                <a:cubicBezTo>
                  <a:pt x="497" y="214"/>
                  <a:pt x="521" y="222"/>
                  <a:pt x="557" y="258"/>
                </a:cubicBezTo>
                <a:cubicBezTo>
                  <a:pt x="633" y="333"/>
                  <a:pt x="613" y="473"/>
                  <a:pt x="543" y="543"/>
                </a:cubicBezTo>
                <a:cubicBezTo>
                  <a:pt x="473" y="613"/>
                  <a:pt x="336" y="636"/>
                  <a:pt x="258" y="557"/>
                </a:cubicBezTo>
                <a:cubicBezTo>
                  <a:pt x="222" y="521"/>
                  <a:pt x="215" y="497"/>
                  <a:pt x="201" y="492"/>
                </a:cubicBezTo>
                <a:cubicBezTo>
                  <a:pt x="194" y="489"/>
                  <a:pt x="189" y="490"/>
                  <a:pt x="164" y="514"/>
                </a:cubicBezTo>
                <a:lnTo>
                  <a:pt x="0" y="679"/>
                </a:lnTo>
                <a:lnTo>
                  <a:pt x="590" y="1269"/>
                </a:lnTo>
                <a:cubicBezTo>
                  <a:pt x="590" y="1269"/>
                  <a:pt x="636" y="1322"/>
                  <a:pt x="679" y="1322"/>
                </a:cubicBezTo>
                <a:cubicBezTo>
                  <a:pt x="721" y="1322"/>
                  <a:pt x="770" y="1267"/>
                  <a:pt x="770" y="1267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12" name="Google Shape;612;p10"/>
          <p:cNvSpPr/>
          <p:nvPr/>
        </p:nvSpPr>
        <p:spPr>
          <a:xfrm>
            <a:off x="6108590" y="3014473"/>
            <a:ext cx="42879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CN" sz="20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Discussion &amp; Conclusion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3" name="Google Shape;613;p10"/>
          <p:cNvCxnSpPr/>
          <p:nvPr/>
        </p:nvCxnSpPr>
        <p:spPr>
          <a:xfrm rot="10800000" flipH="1">
            <a:off x="4662297" y="3014478"/>
            <a:ext cx="5734200" cy="760800"/>
          </a:xfrm>
          <a:prstGeom prst="bentConnector3">
            <a:avLst>
              <a:gd name="adj1" fmla="val 25194"/>
            </a:avLst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oval" w="med" len="med"/>
            <a:tailEnd type="oval" w="med" len="med"/>
          </a:ln>
        </p:spPr>
      </p:cxnSp>
      <p:sp>
        <p:nvSpPr>
          <p:cNvPr id="614" name="Google Shape;614;p10"/>
          <p:cNvSpPr/>
          <p:nvPr/>
        </p:nvSpPr>
        <p:spPr>
          <a:xfrm>
            <a:off x="6263865" y="2306594"/>
            <a:ext cx="75212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CN" sz="4000" b="0" i="0" u="none" strike="noStrike" cap="none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05</a:t>
            </a:r>
            <a:endParaRPr sz="4000" b="0" i="0" u="none" strike="noStrike" cap="none">
              <a:solidFill>
                <a:srgbClr val="26262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8"/>
          <p:cNvSpPr/>
          <p:nvPr/>
        </p:nvSpPr>
        <p:spPr>
          <a:xfrm>
            <a:off x="841513" y="1912223"/>
            <a:ext cx="10593924" cy="3613934"/>
          </a:xfrm>
          <a:prstGeom prst="rect">
            <a:avLst/>
          </a:prstGeom>
          <a:solidFill>
            <a:srgbClr val="E06666"/>
          </a:solidFill>
          <a:ln>
            <a:noFill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621" name="Google Shape;621;p18"/>
          <p:cNvGrpSpPr/>
          <p:nvPr/>
        </p:nvGrpSpPr>
        <p:grpSpPr>
          <a:xfrm>
            <a:off x="2189729" y="4358113"/>
            <a:ext cx="5039332" cy="780276"/>
            <a:chOff x="8228608" y="3780418"/>
            <a:chExt cx="5039332" cy="780276"/>
          </a:xfrm>
        </p:grpSpPr>
        <p:sp>
          <p:nvSpPr>
            <p:cNvPr id="622" name="Google Shape;622;p18"/>
            <p:cNvSpPr/>
            <p:nvPr/>
          </p:nvSpPr>
          <p:spPr>
            <a:xfrm>
              <a:off x="8230164" y="4134360"/>
              <a:ext cx="5037776" cy="4263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4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Which explains </a:t>
              </a:r>
              <a:r>
                <a:rPr lang="zh-CN" sz="14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around 65% </a:t>
              </a:r>
              <a:r>
                <a:rPr lang="zh-CN" sz="14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variability of the price changes</a:t>
              </a:r>
              <a:endPara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8228608" y="3780418"/>
              <a:ext cx="4449609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CN" sz="1600" b="1" i="0" u="none" strike="noStrike" cap="none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Xgboost has the lowest Train &amp; Test Errors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24" name="Google Shape;624;p18"/>
          <p:cNvCxnSpPr/>
          <p:nvPr/>
        </p:nvCxnSpPr>
        <p:spPr>
          <a:xfrm>
            <a:off x="683676" y="1276186"/>
            <a:ext cx="2260600" cy="0"/>
          </a:xfrm>
          <a:prstGeom prst="straightConnector1">
            <a:avLst/>
          </a:prstGeom>
          <a:noFill/>
          <a:ln w="1016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625" name="Google Shape;625;p18"/>
          <p:cNvGraphicFramePr/>
          <p:nvPr/>
        </p:nvGraphicFramePr>
        <p:xfrm>
          <a:off x="2189730" y="2505492"/>
          <a:ext cx="7666775" cy="1574470"/>
        </p:xfrm>
        <a:graphic>
          <a:graphicData uri="http://schemas.openxmlformats.org/drawingml/2006/table">
            <a:tbl>
              <a:tblPr firstRow="1" bandRow="1">
                <a:noFill/>
                <a:tableStyleId>{E6E3C3CC-6FB5-4DC3-AE13-F056E3FADDC2}</a:tableStyleId>
              </a:tblPr>
              <a:tblGrid>
                <a:gridCol w="83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5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2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Boston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Model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Linear Regression</a:t>
                      </a:r>
                      <a:endParaRPr/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Decision          Tree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Random        Forest 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Gradient Boosting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XGBoost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MSE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Train    5,012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Test      5,622</a:t>
                      </a:r>
                      <a:endParaRPr/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Train    44,362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Test      153,067</a:t>
                      </a:r>
                      <a:endParaRPr dirty="0"/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Train    21,307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Test      154,589</a:t>
                      </a:r>
                      <a:endParaRPr dirty="0"/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Train    4,051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Test      4,188</a:t>
                      </a:r>
                      <a:endParaRPr dirty="0"/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Train    572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sng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Test      3,367</a:t>
                      </a:r>
                      <a:endParaRPr/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R-Square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44.18%</a:t>
                      </a:r>
                      <a:endParaRPr/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7.11%</a:t>
                      </a:r>
                      <a:endParaRPr/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6.19%</a:t>
                      </a:r>
                      <a:endParaRPr/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53.91%</a:t>
                      </a:r>
                      <a:endParaRPr/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i="0" u="sng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64.80%</a:t>
                      </a:r>
                      <a:endParaRPr dirty="0"/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26" name="Google Shape;626;p18"/>
          <p:cNvGrpSpPr/>
          <p:nvPr/>
        </p:nvGrpSpPr>
        <p:grpSpPr>
          <a:xfrm>
            <a:off x="3122507" y="993651"/>
            <a:ext cx="3169620" cy="667818"/>
            <a:chOff x="645002" y="1184242"/>
            <a:chExt cx="2259012" cy="667818"/>
          </a:xfrm>
        </p:grpSpPr>
        <p:sp>
          <p:nvSpPr>
            <p:cNvPr id="627" name="Google Shape;627;p18"/>
            <p:cNvSpPr txBox="1"/>
            <p:nvPr/>
          </p:nvSpPr>
          <p:spPr>
            <a:xfrm>
              <a:off x="645002" y="1184242"/>
              <a:ext cx="2259012" cy="4246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800" b="1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Model </a:t>
              </a:r>
              <a:r>
                <a:rPr lang="zh-CN" sz="28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Selection</a:t>
              </a:r>
              <a:endParaRPr sz="2800" b="0" i="0" u="none" strike="noStrike" cap="none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8"/>
            <p:cNvSpPr txBox="1"/>
            <p:nvPr/>
          </p:nvSpPr>
          <p:spPr>
            <a:xfrm>
              <a:off x="756518" y="1565868"/>
              <a:ext cx="2147496" cy="286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4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Discussion &amp; Evaluation</a:t>
              </a:r>
              <a:endParaRPr sz="14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629" name="Google Shape;62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9"/>
          <p:cNvSpPr/>
          <p:nvPr/>
        </p:nvSpPr>
        <p:spPr>
          <a:xfrm>
            <a:off x="841513" y="1912223"/>
            <a:ext cx="10593924" cy="3613934"/>
          </a:xfrm>
          <a:prstGeom prst="rect">
            <a:avLst/>
          </a:prstGeom>
          <a:solidFill>
            <a:srgbClr val="E06666"/>
          </a:solidFill>
          <a:ln>
            <a:noFill/>
          </a:ln>
          <a:effectLst>
            <a:outerShdw blurRad="635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636" name="Google Shape;636;p19"/>
          <p:cNvGrpSpPr/>
          <p:nvPr/>
        </p:nvGrpSpPr>
        <p:grpSpPr>
          <a:xfrm>
            <a:off x="2189729" y="4358113"/>
            <a:ext cx="5039332" cy="780276"/>
            <a:chOff x="8228608" y="3780418"/>
            <a:chExt cx="5039332" cy="780276"/>
          </a:xfrm>
        </p:grpSpPr>
        <p:sp>
          <p:nvSpPr>
            <p:cNvPr id="637" name="Google Shape;637;p19"/>
            <p:cNvSpPr/>
            <p:nvPr/>
          </p:nvSpPr>
          <p:spPr>
            <a:xfrm>
              <a:off x="8230164" y="4134360"/>
              <a:ext cx="5037776" cy="4263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4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Which explains </a:t>
              </a:r>
              <a:r>
                <a:rPr lang="zh-CN" sz="14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around </a:t>
              </a:r>
              <a:r>
                <a:rPr lang="zh-CN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5</a:t>
              </a:r>
              <a:r>
                <a:rPr lang="zh-CN" sz="14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6% </a:t>
              </a:r>
              <a:r>
                <a:rPr lang="zh-CN" sz="14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variability of the price changes</a:t>
              </a:r>
              <a:endPara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38" name="Google Shape;638;p19"/>
            <p:cNvSpPr/>
            <p:nvPr/>
          </p:nvSpPr>
          <p:spPr>
            <a:xfrm>
              <a:off x="8228608" y="3780418"/>
              <a:ext cx="4449609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CN" sz="1600" b="1" i="0" u="none" strike="noStrike" cap="none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Xgboost has the lowest Train &amp; Test Errors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39" name="Google Shape;639;p19"/>
          <p:cNvCxnSpPr/>
          <p:nvPr/>
        </p:nvCxnSpPr>
        <p:spPr>
          <a:xfrm>
            <a:off x="683676" y="1276186"/>
            <a:ext cx="2260600" cy="0"/>
          </a:xfrm>
          <a:prstGeom prst="straightConnector1">
            <a:avLst/>
          </a:prstGeom>
          <a:noFill/>
          <a:ln w="1016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40" name="Google Shape;640;p19"/>
          <p:cNvGrpSpPr/>
          <p:nvPr/>
        </p:nvGrpSpPr>
        <p:grpSpPr>
          <a:xfrm>
            <a:off x="3122489" y="993651"/>
            <a:ext cx="3135283" cy="667818"/>
            <a:chOff x="645002" y="1184242"/>
            <a:chExt cx="2259012" cy="667818"/>
          </a:xfrm>
        </p:grpSpPr>
        <p:sp>
          <p:nvSpPr>
            <p:cNvPr id="641" name="Google Shape;641;p19"/>
            <p:cNvSpPr txBox="1"/>
            <p:nvPr/>
          </p:nvSpPr>
          <p:spPr>
            <a:xfrm>
              <a:off x="645002" y="1184242"/>
              <a:ext cx="2259012" cy="4246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800" b="1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Model </a:t>
              </a:r>
              <a:r>
                <a:rPr lang="zh-CN" sz="28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Selection</a:t>
              </a:r>
              <a:endParaRPr sz="2800" b="0" i="0" u="none" strike="noStrike" cap="none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9"/>
            <p:cNvSpPr txBox="1"/>
            <p:nvPr/>
          </p:nvSpPr>
          <p:spPr>
            <a:xfrm>
              <a:off x="756518" y="1565868"/>
              <a:ext cx="2147496" cy="286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4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Discussion &amp; Evaluation</a:t>
              </a:r>
              <a:endParaRPr sz="14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aphicFrame>
        <p:nvGraphicFramePr>
          <p:cNvPr id="643" name="Google Shape;643;p19"/>
          <p:cNvGraphicFramePr/>
          <p:nvPr/>
        </p:nvGraphicFramePr>
        <p:xfrm>
          <a:off x="2189730" y="2505492"/>
          <a:ext cx="7896900" cy="1571170"/>
        </p:xfrm>
        <a:graphic>
          <a:graphicData uri="http://schemas.openxmlformats.org/drawingml/2006/table">
            <a:tbl>
              <a:tblPr firstRow="1" bandRow="1">
                <a:noFill/>
                <a:tableStyleId>{E6E3C3CC-6FB5-4DC3-AE13-F056E3FADDC2}</a:tableStyleId>
              </a:tblPr>
              <a:tblGrid>
                <a:gridCol w="83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9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2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5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Beijing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Model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Linear Regression</a:t>
                      </a:r>
                      <a:endParaRPr/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Decision          Tree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Random        Forest 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Gradient Boosting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XGBoost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MSE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Train    1,244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Test      1,221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Train   645,739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Test     1023,998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Train    225,742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Test      1002,295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Train    19,865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none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Test      19,018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Train    647</a:t>
                      </a:r>
                      <a:endParaRPr sz="1400" b="0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sng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Test      6,518</a:t>
                      </a:r>
                      <a:endParaRPr sz="1400" b="0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1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R-Square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39.46%</a:t>
                      </a:r>
                      <a:endParaRPr sz="1400" b="0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1.04%</a:t>
                      </a:r>
                      <a:endParaRPr sz="1400" b="0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3.14%</a:t>
                      </a:r>
                      <a:endParaRPr sz="1400" b="0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none" strike="noStrike" cap="non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49%</a:t>
                      </a:r>
                      <a:endParaRPr sz="1400" b="0" u="none" strike="noStrike" cap="none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u="sng" strike="noStrike" cap="none" dirty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55.7%</a:t>
                      </a:r>
                      <a:endParaRPr sz="1400" b="0" u="none" strike="noStrike" cap="none" dirty="0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44" name="Google Shape;64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0" name="Google Shape;650;p11"/>
          <p:cNvCxnSpPr>
            <a:endCxn id="651" idx="0"/>
          </p:cNvCxnSpPr>
          <p:nvPr/>
        </p:nvCxnSpPr>
        <p:spPr>
          <a:xfrm>
            <a:off x="1223795" y="3026224"/>
            <a:ext cx="0" cy="74670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2" name="Google Shape;652;p11"/>
          <p:cNvCxnSpPr>
            <a:stCxn id="653" idx="4"/>
            <a:endCxn id="654" idx="0"/>
          </p:cNvCxnSpPr>
          <p:nvPr/>
        </p:nvCxnSpPr>
        <p:spPr>
          <a:xfrm>
            <a:off x="7436596" y="3038932"/>
            <a:ext cx="1200" cy="73410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5" name="Google Shape;655;p11"/>
          <p:cNvCxnSpPr>
            <a:stCxn id="656" idx="4"/>
            <a:endCxn id="657" idx="0"/>
          </p:cNvCxnSpPr>
          <p:nvPr/>
        </p:nvCxnSpPr>
        <p:spPr>
          <a:xfrm flipH="1">
            <a:off x="4330876" y="3038932"/>
            <a:ext cx="1500" cy="73410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8" name="Google Shape;658;p11"/>
          <p:cNvSpPr/>
          <p:nvPr/>
        </p:nvSpPr>
        <p:spPr>
          <a:xfrm>
            <a:off x="4879150" y="519066"/>
            <a:ext cx="283610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Discussion &amp; Evaluation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 </a:t>
            </a:r>
            <a:r>
              <a:rPr lang="zh-CN" sz="28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Selection</a:t>
            </a:r>
            <a:endParaRPr sz="14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9" name="Google Shape;659;p11"/>
          <p:cNvCxnSpPr/>
          <p:nvPr/>
        </p:nvCxnSpPr>
        <p:spPr>
          <a:xfrm>
            <a:off x="6096000" y="1371287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0" name="Google Shape;660;p11"/>
          <p:cNvGrpSpPr/>
          <p:nvPr/>
        </p:nvGrpSpPr>
        <p:grpSpPr>
          <a:xfrm>
            <a:off x="1148230" y="3772924"/>
            <a:ext cx="11228331" cy="1924291"/>
            <a:chOff x="1148230" y="3772924"/>
            <a:chExt cx="11228331" cy="1924291"/>
          </a:xfrm>
        </p:grpSpPr>
        <p:cxnSp>
          <p:nvCxnSpPr>
            <p:cNvPr id="661" name="Google Shape;661;p11"/>
            <p:cNvCxnSpPr>
              <a:stCxn id="662" idx="4"/>
              <a:endCxn id="663" idx="0"/>
            </p:cNvCxnSpPr>
            <p:nvPr/>
          </p:nvCxnSpPr>
          <p:spPr>
            <a:xfrm>
              <a:off x="2777261" y="3924054"/>
              <a:ext cx="3900" cy="79200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4" name="Google Shape;664;p11"/>
            <p:cNvCxnSpPr>
              <a:stCxn id="665" idx="4"/>
              <a:endCxn id="666" idx="0"/>
            </p:cNvCxnSpPr>
            <p:nvPr/>
          </p:nvCxnSpPr>
          <p:spPr>
            <a:xfrm>
              <a:off x="5884193" y="3924054"/>
              <a:ext cx="4200" cy="79200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7" name="Google Shape;667;p11"/>
            <p:cNvCxnSpPr>
              <a:stCxn id="668" idx="4"/>
              <a:endCxn id="669" idx="0"/>
            </p:cNvCxnSpPr>
            <p:nvPr/>
          </p:nvCxnSpPr>
          <p:spPr>
            <a:xfrm>
              <a:off x="8991123" y="3924054"/>
              <a:ext cx="0" cy="79200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70" name="Google Shape;670;p11"/>
            <p:cNvSpPr/>
            <p:nvPr/>
          </p:nvSpPr>
          <p:spPr>
            <a:xfrm>
              <a:off x="1223795" y="3830856"/>
              <a:ext cx="10968205" cy="45719"/>
            </a:xfrm>
            <a:prstGeom prst="rect">
              <a:avLst/>
            </a:prstGeom>
            <a:solidFill>
              <a:srgbClr val="2425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1148230" y="3772924"/>
              <a:ext cx="151130" cy="15113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r>
                <a:rPr lang="zh-CN" sz="1351" b="0" i="0" u="none" strike="noStrike" cap="none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endParaRPr sz="1351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2701696" y="3772924"/>
              <a:ext cx="151130" cy="15113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7362094" y="3772924"/>
              <a:ext cx="151130" cy="15113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4255162" y="3772924"/>
              <a:ext cx="151130" cy="15113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5808628" y="3772924"/>
              <a:ext cx="151130" cy="15113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8915558" y="3772924"/>
              <a:ext cx="151130" cy="15113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2381971" y="4715978"/>
              <a:ext cx="798602" cy="798600"/>
            </a:xfrm>
            <a:prstGeom prst="ellipse">
              <a:avLst/>
            </a:prstGeom>
            <a:solidFill>
              <a:srgbClr val="2425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5489221" y="4715978"/>
              <a:ext cx="798602" cy="798600"/>
            </a:xfrm>
            <a:prstGeom prst="ellipse">
              <a:avLst/>
            </a:prstGeom>
            <a:solidFill>
              <a:srgbClr val="2425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8591822" y="4715978"/>
              <a:ext cx="798602" cy="7986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5738922" y="4945432"/>
              <a:ext cx="299200" cy="339693"/>
            </a:xfrm>
            <a:custGeom>
              <a:avLst/>
              <a:gdLst/>
              <a:ahLst/>
              <a:cxnLst/>
              <a:rect l="l" t="t" r="r" b="b"/>
              <a:pathLst>
                <a:path w="112" h="128" extrusionOk="0">
                  <a:moveTo>
                    <a:pt x="60" y="61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0" y="38"/>
                    <a:pt x="58" y="36"/>
                    <a:pt x="56" y="36"/>
                  </a:cubicBezTo>
                  <a:cubicBezTo>
                    <a:pt x="54" y="36"/>
                    <a:pt x="52" y="38"/>
                    <a:pt x="52" y="40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47" y="62"/>
                    <a:pt x="44" y="67"/>
                    <a:pt x="44" y="72"/>
                  </a:cubicBezTo>
                  <a:cubicBezTo>
                    <a:pt x="44" y="79"/>
                    <a:pt x="49" y="84"/>
                    <a:pt x="56" y="84"/>
                  </a:cubicBezTo>
                  <a:cubicBezTo>
                    <a:pt x="63" y="84"/>
                    <a:pt x="68" y="79"/>
                    <a:pt x="68" y="72"/>
                  </a:cubicBezTo>
                  <a:cubicBezTo>
                    <a:pt x="68" y="67"/>
                    <a:pt x="65" y="62"/>
                    <a:pt x="60" y="61"/>
                  </a:cubicBezTo>
                  <a:close/>
                  <a:moveTo>
                    <a:pt x="60" y="16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6"/>
                    <a:pt x="76" y="4"/>
                  </a:cubicBezTo>
                  <a:cubicBezTo>
                    <a:pt x="76" y="2"/>
                    <a:pt x="74" y="0"/>
                    <a:pt x="7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0"/>
                    <a:pt x="36" y="2"/>
                    <a:pt x="36" y="4"/>
                  </a:cubicBezTo>
                  <a:cubicBezTo>
                    <a:pt x="36" y="6"/>
                    <a:pt x="38" y="8"/>
                    <a:pt x="40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23" y="18"/>
                    <a:pt x="0" y="42"/>
                    <a:pt x="0" y="72"/>
                  </a:cubicBezTo>
                  <a:cubicBezTo>
                    <a:pt x="0" y="103"/>
                    <a:pt x="25" y="128"/>
                    <a:pt x="56" y="128"/>
                  </a:cubicBezTo>
                  <a:cubicBezTo>
                    <a:pt x="87" y="128"/>
                    <a:pt x="112" y="103"/>
                    <a:pt x="112" y="72"/>
                  </a:cubicBezTo>
                  <a:cubicBezTo>
                    <a:pt x="112" y="42"/>
                    <a:pt x="89" y="18"/>
                    <a:pt x="60" y="16"/>
                  </a:cubicBezTo>
                  <a:close/>
                  <a:moveTo>
                    <a:pt x="56" y="120"/>
                  </a:moveTo>
                  <a:cubicBezTo>
                    <a:pt x="29" y="120"/>
                    <a:pt x="8" y="99"/>
                    <a:pt x="8" y="72"/>
                  </a:cubicBezTo>
                  <a:cubicBezTo>
                    <a:pt x="8" y="45"/>
                    <a:pt x="29" y="24"/>
                    <a:pt x="56" y="24"/>
                  </a:cubicBezTo>
                  <a:cubicBezTo>
                    <a:pt x="83" y="24"/>
                    <a:pt x="104" y="45"/>
                    <a:pt x="104" y="72"/>
                  </a:cubicBezTo>
                  <a:cubicBezTo>
                    <a:pt x="104" y="99"/>
                    <a:pt x="83" y="120"/>
                    <a:pt x="56" y="1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8820714" y="4944869"/>
              <a:ext cx="340818" cy="340818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04" y="16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4"/>
                    <a:pt x="100" y="0"/>
                    <a:pt x="9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1" y="16"/>
                    <a:pt x="0" y="28"/>
                    <a:pt x="0" y="42"/>
                  </a:cubicBezTo>
                  <a:cubicBezTo>
                    <a:pt x="0" y="56"/>
                    <a:pt x="11" y="68"/>
                    <a:pt x="24" y="68"/>
                  </a:cubicBezTo>
                  <a:cubicBezTo>
                    <a:pt x="24" y="68"/>
                    <a:pt x="25" y="68"/>
                    <a:pt x="25" y="68"/>
                  </a:cubicBezTo>
                  <a:cubicBezTo>
                    <a:pt x="28" y="85"/>
                    <a:pt x="42" y="98"/>
                    <a:pt x="60" y="10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2" y="120"/>
                    <a:pt x="40" y="122"/>
                    <a:pt x="40" y="124"/>
                  </a:cubicBezTo>
                  <a:cubicBezTo>
                    <a:pt x="40" y="126"/>
                    <a:pt x="42" y="128"/>
                    <a:pt x="44" y="128"/>
                  </a:cubicBezTo>
                  <a:cubicBezTo>
                    <a:pt x="84" y="128"/>
                    <a:pt x="84" y="128"/>
                    <a:pt x="84" y="128"/>
                  </a:cubicBezTo>
                  <a:cubicBezTo>
                    <a:pt x="86" y="128"/>
                    <a:pt x="88" y="126"/>
                    <a:pt x="88" y="124"/>
                  </a:cubicBezTo>
                  <a:cubicBezTo>
                    <a:pt x="88" y="122"/>
                    <a:pt x="86" y="120"/>
                    <a:pt x="84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6" y="98"/>
                    <a:pt x="100" y="85"/>
                    <a:pt x="103" y="68"/>
                  </a:cubicBezTo>
                  <a:cubicBezTo>
                    <a:pt x="103" y="68"/>
                    <a:pt x="104" y="68"/>
                    <a:pt x="104" y="68"/>
                  </a:cubicBezTo>
                  <a:cubicBezTo>
                    <a:pt x="117" y="68"/>
                    <a:pt x="128" y="56"/>
                    <a:pt x="128" y="42"/>
                  </a:cubicBezTo>
                  <a:cubicBezTo>
                    <a:pt x="128" y="28"/>
                    <a:pt x="117" y="16"/>
                    <a:pt x="104" y="16"/>
                  </a:cubicBezTo>
                  <a:close/>
                  <a:moveTo>
                    <a:pt x="24" y="60"/>
                  </a:moveTo>
                  <a:cubicBezTo>
                    <a:pt x="15" y="60"/>
                    <a:pt x="8" y="52"/>
                    <a:pt x="8" y="42"/>
                  </a:cubicBezTo>
                  <a:cubicBezTo>
                    <a:pt x="8" y="32"/>
                    <a:pt x="15" y="24"/>
                    <a:pt x="24" y="24"/>
                  </a:cubicBezTo>
                  <a:lnTo>
                    <a:pt x="24" y="60"/>
                  </a:lnTo>
                  <a:close/>
                  <a:moveTo>
                    <a:pt x="96" y="59"/>
                  </a:moveTo>
                  <a:cubicBezTo>
                    <a:pt x="96" y="77"/>
                    <a:pt x="82" y="92"/>
                    <a:pt x="64" y="92"/>
                  </a:cubicBezTo>
                  <a:cubicBezTo>
                    <a:pt x="46" y="92"/>
                    <a:pt x="32" y="77"/>
                    <a:pt x="32" y="59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2"/>
                    <a:pt x="36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2" y="8"/>
                    <a:pt x="96" y="12"/>
                    <a:pt x="96" y="16"/>
                  </a:cubicBezTo>
                  <a:lnTo>
                    <a:pt x="96" y="59"/>
                  </a:lnTo>
                  <a:close/>
                  <a:moveTo>
                    <a:pt x="104" y="60"/>
                  </a:moveTo>
                  <a:cubicBezTo>
                    <a:pt x="104" y="24"/>
                    <a:pt x="104" y="24"/>
                    <a:pt x="104" y="24"/>
                  </a:cubicBezTo>
                  <a:cubicBezTo>
                    <a:pt x="113" y="24"/>
                    <a:pt x="120" y="32"/>
                    <a:pt x="120" y="42"/>
                  </a:cubicBezTo>
                  <a:cubicBezTo>
                    <a:pt x="120" y="52"/>
                    <a:pt x="113" y="60"/>
                    <a:pt x="104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2610863" y="4955555"/>
              <a:ext cx="340818" cy="319446"/>
            </a:xfrm>
            <a:custGeom>
              <a:avLst/>
              <a:gdLst/>
              <a:ahLst/>
              <a:cxnLst/>
              <a:rect l="l" t="t" r="r" b="b"/>
              <a:pathLst>
                <a:path w="128" h="120" extrusionOk="0">
                  <a:moveTo>
                    <a:pt x="100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6" y="40"/>
                    <a:pt x="24" y="42"/>
                    <a:pt x="24" y="44"/>
                  </a:cubicBezTo>
                  <a:cubicBezTo>
                    <a:pt x="24" y="46"/>
                    <a:pt x="26" y="48"/>
                    <a:pt x="28" y="48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2" y="48"/>
                    <a:pt x="104" y="46"/>
                    <a:pt x="104" y="44"/>
                  </a:cubicBezTo>
                  <a:cubicBezTo>
                    <a:pt x="104" y="42"/>
                    <a:pt x="102" y="40"/>
                    <a:pt x="100" y="40"/>
                  </a:cubicBezTo>
                  <a:close/>
                  <a:moveTo>
                    <a:pt x="72" y="56"/>
                  </a:moveTo>
                  <a:cubicBezTo>
                    <a:pt x="28" y="56"/>
                    <a:pt x="28" y="56"/>
                    <a:pt x="28" y="56"/>
                  </a:cubicBezTo>
                  <a:cubicBezTo>
                    <a:pt x="26" y="56"/>
                    <a:pt x="24" y="58"/>
                    <a:pt x="24" y="60"/>
                  </a:cubicBezTo>
                  <a:cubicBezTo>
                    <a:pt x="24" y="62"/>
                    <a:pt x="26" y="64"/>
                    <a:pt x="28" y="64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4" y="64"/>
                    <a:pt x="76" y="62"/>
                    <a:pt x="76" y="60"/>
                  </a:cubicBezTo>
                  <a:cubicBezTo>
                    <a:pt x="76" y="58"/>
                    <a:pt x="74" y="56"/>
                    <a:pt x="72" y="56"/>
                  </a:cubicBezTo>
                  <a:close/>
                  <a:moveTo>
                    <a:pt x="100" y="24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26" y="24"/>
                    <a:pt x="24" y="26"/>
                    <a:pt x="24" y="28"/>
                  </a:cubicBezTo>
                  <a:cubicBezTo>
                    <a:pt x="24" y="30"/>
                    <a:pt x="26" y="32"/>
                    <a:pt x="28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2" y="32"/>
                    <a:pt x="104" y="30"/>
                    <a:pt x="104" y="28"/>
                  </a:cubicBezTo>
                  <a:cubicBezTo>
                    <a:pt x="104" y="26"/>
                    <a:pt x="102" y="24"/>
                    <a:pt x="100" y="24"/>
                  </a:cubicBezTo>
                  <a:close/>
                  <a:moveTo>
                    <a:pt x="11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7"/>
                    <a:pt x="5" y="92"/>
                    <a:pt x="12" y="92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8" y="109"/>
                    <a:pt x="28" y="109"/>
                    <a:pt x="28" y="109"/>
                  </a:cubicBezTo>
                  <a:cubicBezTo>
                    <a:pt x="29" y="114"/>
                    <a:pt x="35" y="120"/>
                    <a:pt x="44" y="114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23" y="92"/>
                    <a:pt x="128" y="87"/>
                    <a:pt x="128" y="80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lose/>
                  <a:moveTo>
                    <a:pt x="120" y="76"/>
                  </a:moveTo>
                  <a:cubicBezTo>
                    <a:pt x="120" y="80"/>
                    <a:pt x="116" y="84"/>
                    <a:pt x="112" y="84"/>
                  </a:cubicBezTo>
                  <a:cubicBezTo>
                    <a:pt x="66" y="84"/>
                    <a:pt x="66" y="84"/>
                    <a:pt x="66" y="84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5" y="113"/>
                    <a:pt x="36" y="99"/>
                    <a:pt x="36" y="9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2" y="84"/>
                    <a:pt x="8" y="80"/>
                    <a:pt x="8" y="7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6" y="8"/>
                    <a:pt x="120" y="12"/>
                    <a:pt x="120" y="16"/>
                  </a:cubicBezTo>
                  <a:lnTo>
                    <a:pt x="120" y="7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74" name="Google Shape;674;p11"/>
            <p:cNvSpPr txBox="1"/>
            <p:nvPr/>
          </p:nvSpPr>
          <p:spPr>
            <a:xfrm>
              <a:off x="3113887" y="4715978"/>
              <a:ext cx="2967386" cy="3693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CN"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Random Forest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1"/>
            <p:cNvSpPr txBox="1"/>
            <p:nvPr/>
          </p:nvSpPr>
          <p:spPr>
            <a:xfrm>
              <a:off x="6243479" y="4754632"/>
              <a:ext cx="2967386" cy="3693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CN" sz="18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Gradient Boosting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6" name="Google Shape;676;p11"/>
            <p:cNvGrpSpPr/>
            <p:nvPr/>
          </p:nvGrpSpPr>
          <p:grpSpPr>
            <a:xfrm>
              <a:off x="9409174" y="4712512"/>
              <a:ext cx="2967388" cy="946762"/>
              <a:chOff x="8176419" y="1844193"/>
              <a:chExt cx="2967388" cy="946762"/>
            </a:xfrm>
          </p:grpSpPr>
          <p:sp>
            <p:nvSpPr>
              <p:cNvPr id="677" name="Google Shape;677;p11"/>
              <p:cNvSpPr txBox="1"/>
              <p:nvPr/>
            </p:nvSpPr>
            <p:spPr>
              <a:xfrm>
                <a:off x="8176420" y="1844193"/>
                <a:ext cx="2967386" cy="369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zh-CN" sz="1800" b="0" i="0" u="none" strike="noStrike" cap="none">
                    <a:solidFill>
                      <a:srgbClr val="000000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XGBoost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11"/>
              <p:cNvSpPr/>
              <p:nvPr/>
            </p:nvSpPr>
            <p:spPr>
              <a:xfrm>
                <a:off x="8176419" y="2144619"/>
                <a:ext cx="2150176" cy="6463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sp>
          <p:nvSpPr>
            <p:cNvPr id="679" name="Google Shape;679;p11"/>
            <p:cNvSpPr/>
            <p:nvPr/>
          </p:nvSpPr>
          <p:spPr>
            <a:xfrm>
              <a:off x="3130020" y="5003009"/>
              <a:ext cx="2150176" cy="646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400" b="1" i="0" u="none" strike="noStrike" cap="none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3</a:t>
              </a:r>
              <a:r>
                <a:rPr lang="zh-CN" sz="1400" b="1" i="0" u="none" strike="noStrike" cap="none" baseline="30000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rd</a:t>
              </a:r>
              <a:r>
                <a:rPr lang="zh-CN" sz="1400" b="1" i="0" u="none" strike="noStrike" cap="none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Higher Predictability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6267014" y="5050879"/>
              <a:ext cx="2150176" cy="646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400" b="1" i="0" u="none" strike="noStrike" cap="none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2</a:t>
              </a:r>
              <a:r>
                <a:rPr lang="zh-CN" sz="1400" b="1" i="0" u="none" strike="noStrike" cap="none" baseline="30000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nd</a:t>
              </a:r>
              <a:r>
                <a:rPr lang="zh-CN" sz="1400" b="1" i="0" u="none" strike="noStrike" cap="none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Higher Predictability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9416222" y="5003009"/>
              <a:ext cx="2150176" cy="646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4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1</a:t>
              </a:r>
              <a:r>
                <a:rPr lang="zh-CN" sz="1400" b="1" i="0" u="none" strike="noStrike" cap="none" baseline="30000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st</a:t>
              </a:r>
              <a:r>
                <a:rPr lang="zh-CN" sz="14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Highest Predictability</a:t>
              </a:r>
              <a:endParaRPr sz="14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682" name="Google Shape;682;p11"/>
          <p:cNvSpPr txBox="1"/>
          <p:nvPr/>
        </p:nvSpPr>
        <p:spPr>
          <a:xfrm>
            <a:off x="9684093" y="3394658"/>
            <a:ext cx="2967386" cy="36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CN"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 Complexity →</a:t>
            </a:r>
            <a:endParaRPr sz="16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83" name="Google Shape;683;p11"/>
          <p:cNvSpPr/>
          <p:nvPr/>
        </p:nvSpPr>
        <p:spPr>
          <a:xfrm>
            <a:off x="164686" y="4025344"/>
            <a:ext cx="226376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CN"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← Model Interpretability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4" name="Google Shape;684;p11"/>
          <p:cNvGrpSpPr/>
          <p:nvPr/>
        </p:nvGrpSpPr>
        <p:grpSpPr>
          <a:xfrm>
            <a:off x="812889" y="2240332"/>
            <a:ext cx="10041350" cy="1032404"/>
            <a:chOff x="812889" y="2240332"/>
            <a:chExt cx="10041350" cy="1032404"/>
          </a:xfrm>
        </p:grpSpPr>
        <p:sp>
          <p:nvSpPr>
            <p:cNvPr id="656" name="Google Shape;656;p11"/>
            <p:cNvSpPr/>
            <p:nvPr/>
          </p:nvSpPr>
          <p:spPr>
            <a:xfrm>
              <a:off x="3933075" y="2240332"/>
              <a:ext cx="798602" cy="798600"/>
            </a:xfrm>
            <a:prstGeom prst="ellipse">
              <a:avLst/>
            </a:prstGeom>
            <a:solidFill>
              <a:srgbClr val="2425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7037295" y="2240332"/>
              <a:ext cx="798602" cy="798600"/>
            </a:xfrm>
            <a:prstGeom prst="ellipse">
              <a:avLst/>
            </a:prstGeom>
            <a:solidFill>
              <a:srgbClr val="2425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7298244" y="2469785"/>
              <a:ext cx="276704" cy="339694"/>
            </a:xfrm>
            <a:custGeom>
              <a:avLst/>
              <a:gdLst/>
              <a:ahLst/>
              <a:cxnLst/>
              <a:rect l="l" t="t" r="r" b="b"/>
              <a:pathLst>
                <a:path w="104" h="128" extrusionOk="0">
                  <a:moveTo>
                    <a:pt x="88" y="80"/>
                  </a:moveTo>
                  <a:cubicBezTo>
                    <a:pt x="95" y="71"/>
                    <a:pt x="100" y="60"/>
                    <a:pt x="100" y="48"/>
                  </a:cubicBezTo>
                  <a:cubicBezTo>
                    <a:pt x="100" y="21"/>
                    <a:pt x="79" y="0"/>
                    <a:pt x="52" y="0"/>
                  </a:cubicBezTo>
                  <a:cubicBezTo>
                    <a:pt x="25" y="0"/>
                    <a:pt x="4" y="21"/>
                    <a:pt x="4" y="48"/>
                  </a:cubicBezTo>
                  <a:cubicBezTo>
                    <a:pt x="4" y="60"/>
                    <a:pt x="9" y="71"/>
                    <a:pt x="16" y="80"/>
                  </a:cubicBezTo>
                  <a:cubicBezTo>
                    <a:pt x="9" y="93"/>
                    <a:pt x="0" y="108"/>
                    <a:pt x="0" y="108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4" y="128"/>
                    <a:pt x="44" y="111"/>
                    <a:pt x="52" y="97"/>
                  </a:cubicBezTo>
                  <a:cubicBezTo>
                    <a:pt x="60" y="111"/>
                    <a:pt x="70" y="128"/>
                    <a:pt x="70" y="128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8"/>
                    <a:pt x="95" y="93"/>
                    <a:pt x="88" y="80"/>
                  </a:cubicBezTo>
                  <a:close/>
                  <a:moveTo>
                    <a:pt x="32" y="116"/>
                  </a:moveTo>
                  <a:cubicBezTo>
                    <a:pt x="26" y="103"/>
                    <a:pt x="26" y="103"/>
                    <a:pt x="26" y="103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104"/>
                    <a:pt x="17" y="95"/>
                    <a:pt x="22" y="85"/>
                  </a:cubicBezTo>
                  <a:cubicBezTo>
                    <a:pt x="28" y="90"/>
                    <a:pt x="35" y="94"/>
                    <a:pt x="44" y="95"/>
                  </a:cubicBezTo>
                  <a:cubicBezTo>
                    <a:pt x="38" y="105"/>
                    <a:pt x="32" y="116"/>
                    <a:pt x="32" y="116"/>
                  </a:cubicBezTo>
                  <a:close/>
                  <a:moveTo>
                    <a:pt x="12" y="48"/>
                  </a:moveTo>
                  <a:cubicBezTo>
                    <a:pt x="12" y="26"/>
                    <a:pt x="30" y="8"/>
                    <a:pt x="52" y="8"/>
                  </a:cubicBezTo>
                  <a:cubicBezTo>
                    <a:pt x="74" y="8"/>
                    <a:pt x="92" y="26"/>
                    <a:pt x="92" y="48"/>
                  </a:cubicBezTo>
                  <a:cubicBezTo>
                    <a:pt x="92" y="70"/>
                    <a:pt x="74" y="88"/>
                    <a:pt x="52" y="88"/>
                  </a:cubicBezTo>
                  <a:cubicBezTo>
                    <a:pt x="30" y="88"/>
                    <a:pt x="12" y="70"/>
                    <a:pt x="12" y="48"/>
                  </a:cubicBezTo>
                  <a:close/>
                  <a:moveTo>
                    <a:pt x="78" y="103"/>
                  </a:moveTo>
                  <a:cubicBezTo>
                    <a:pt x="72" y="116"/>
                    <a:pt x="72" y="116"/>
                    <a:pt x="72" y="116"/>
                  </a:cubicBezTo>
                  <a:cubicBezTo>
                    <a:pt x="72" y="116"/>
                    <a:pt x="66" y="105"/>
                    <a:pt x="60" y="95"/>
                  </a:cubicBezTo>
                  <a:cubicBezTo>
                    <a:pt x="69" y="94"/>
                    <a:pt x="76" y="90"/>
                    <a:pt x="82" y="85"/>
                  </a:cubicBezTo>
                  <a:cubicBezTo>
                    <a:pt x="87" y="95"/>
                    <a:pt x="92" y="104"/>
                    <a:pt x="92" y="104"/>
                  </a:cubicBezTo>
                  <a:lnTo>
                    <a:pt x="78" y="103"/>
                  </a:lnTo>
                  <a:close/>
                  <a:moveTo>
                    <a:pt x="52" y="20"/>
                  </a:moveTo>
                  <a:cubicBezTo>
                    <a:pt x="37" y="20"/>
                    <a:pt x="24" y="33"/>
                    <a:pt x="24" y="48"/>
                  </a:cubicBezTo>
                  <a:cubicBezTo>
                    <a:pt x="24" y="63"/>
                    <a:pt x="37" y="76"/>
                    <a:pt x="52" y="76"/>
                  </a:cubicBezTo>
                  <a:cubicBezTo>
                    <a:pt x="67" y="76"/>
                    <a:pt x="80" y="63"/>
                    <a:pt x="80" y="48"/>
                  </a:cubicBezTo>
                  <a:cubicBezTo>
                    <a:pt x="80" y="33"/>
                    <a:pt x="67" y="20"/>
                    <a:pt x="52" y="20"/>
                  </a:cubicBezTo>
                  <a:close/>
                  <a:moveTo>
                    <a:pt x="52" y="68"/>
                  </a:moveTo>
                  <a:cubicBezTo>
                    <a:pt x="41" y="68"/>
                    <a:pt x="32" y="59"/>
                    <a:pt x="32" y="48"/>
                  </a:cubicBezTo>
                  <a:cubicBezTo>
                    <a:pt x="32" y="37"/>
                    <a:pt x="41" y="28"/>
                    <a:pt x="52" y="28"/>
                  </a:cubicBezTo>
                  <a:cubicBezTo>
                    <a:pt x="63" y="28"/>
                    <a:pt x="72" y="37"/>
                    <a:pt x="72" y="48"/>
                  </a:cubicBezTo>
                  <a:cubicBezTo>
                    <a:pt x="72" y="59"/>
                    <a:pt x="63" y="68"/>
                    <a:pt x="52" y="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1085443" y="2469223"/>
              <a:ext cx="276704" cy="340819"/>
            </a:xfrm>
            <a:custGeom>
              <a:avLst/>
              <a:gdLst/>
              <a:ahLst/>
              <a:cxnLst/>
              <a:rect l="l" t="t" r="r" b="b"/>
              <a:pathLst>
                <a:path w="104" h="128" extrusionOk="0">
                  <a:moveTo>
                    <a:pt x="52" y="72"/>
                  </a:moveTo>
                  <a:cubicBezTo>
                    <a:pt x="43" y="72"/>
                    <a:pt x="36" y="79"/>
                    <a:pt x="36" y="88"/>
                  </a:cubicBezTo>
                  <a:cubicBezTo>
                    <a:pt x="36" y="97"/>
                    <a:pt x="43" y="104"/>
                    <a:pt x="52" y="104"/>
                  </a:cubicBezTo>
                  <a:cubicBezTo>
                    <a:pt x="61" y="104"/>
                    <a:pt x="68" y="97"/>
                    <a:pt x="68" y="88"/>
                  </a:cubicBezTo>
                  <a:cubicBezTo>
                    <a:pt x="68" y="79"/>
                    <a:pt x="61" y="72"/>
                    <a:pt x="52" y="72"/>
                  </a:cubicBezTo>
                  <a:close/>
                  <a:moveTo>
                    <a:pt x="52" y="96"/>
                  </a:moveTo>
                  <a:cubicBezTo>
                    <a:pt x="48" y="96"/>
                    <a:pt x="44" y="92"/>
                    <a:pt x="44" y="88"/>
                  </a:cubicBezTo>
                  <a:cubicBezTo>
                    <a:pt x="44" y="84"/>
                    <a:pt x="48" y="80"/>
                    <a:pt x="52" y="80"/>
                  </a:cubicBezTo>
                  <a:cubicBezTo>
                    <a:pt x="56" y="80"/>
                    <a:pt x="60" y="84"/>
                    <a:pt x="60" y="88"/>
                  </a:cubicBezTo>
                  <a:cubicBezTo>
                    <a:pt x="60" y="92"/>
                    <a:pt x="56" y="96"/>
                    <a:pt x="52" y="96"/>
                  </a:cubicBezTo>
                  <a:close/>
                  <a:moveTo>
                    <a:pt x="92" y="48"/>
                  </a:moveTo>
                  <a:cubicBezTo>
                    <a:pt x="24" y="48"/>
                    <a:pt x="24" y="48"/>
                    <a:pt x="24" y="48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1"/>
                    <a:pt x="37" y="8"/>
                    <a:pt x="52" y="8"/>
                  </a:cubicBezTo>
                  <a:cubicBezTo>
                    <a:pt x="66" y="8"/>
                    <a:pt x="78" y="18"/>
                    <a:pt x="80" y="32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6" y="14"/>
                    <a:pt x="71" y="0"/>
                    <a:pt x="52" y="0"/>
                  </a:cubicBezTo>
                  <a:cubicBezTo>
                    <a:pt x="32" y="0"/>
                    <a:pt x="16" y="16"/>
                    <a:pt x="16" y="36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5" y="48"/>
                    <a:pt x="0" y="53"/>
                    <a:pt x="0" y="6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3"/>
                    <a:pt x="5" y="128"/>
                    <a:pt x="12" y="128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9" y="128"/>
                    <a:pt x="104" y="123"/>
                    <a:pt x="104" y="116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4" y="53"/>
                    <a:pt x="99" y="48"/>
                    <a:pt x="92" y="48"/>
                  </a:cubicBezTo>
                  <a:close/>
                  <a:moveTo>
                    <a:pt x="96" y="112"/>
                  </a:moveTo>
                  <a:cubicBezTo>
                    <a:pt x="96" y="116"/>
                    <a:pt x="92" y="120"/>
                    <a:pt x="88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0"/>
                    <a:pt x="12" y="56"/>
                    <a:pt x="16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92" y="56"/>
                    <a:pt x="96" y="60"/>
                    <a:pt x="96" y="64"/>
                  </a:cubicBezTo>
                  <a:lnTo>
                    <a:pt x="96" y="1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4162530" y="2469223"/>
              <a:ext cx="339693" cy="340818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64" y="120"/>
                  </a:moveTo>
                  <a:cubicBezTo>
                    <a:pt x="33" y="120"/>
                    <a:pt x="8" y="95"/>
                    <a:pt x="8" y="64"/>
                  </a:cubicBezTo>
                  <a:cubicBezTo>
                    <a:pt x="8" y="33"/>
                    <a:pt x="33" y="8"/>
                    <a:pt x="64" y="8"/>
                  </a:cubicBezTo>
                  <a:cubicBezTo>
                    <a:pt x="95" y="8"/>
                    <a:pt x="120" y="33"/>
                    <a:pt x="120" y="64"/>
                  </a:cubicBezTo>
                  <a:cubicBezTo>
                    <a:pt x="120" y="95"/>
                    <a:pt x="95" y="120"/>
                    <a:pt x="64" y="120"/>
                  </a:cubicBezTo>
                  <a:close/>
                  <a:moveTo>
                    <a:pt x="85" y="49"/>
                  </a:moveTo>
                  <a:cubicBezTo>
                    <a:pt x="60" y="75"/>
                    <a:pt x="60" y="75"/>
                    <a:pt x="60" y="75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5" y="60"/>
                    <a:pt x="43" y="60"/>
                    <a:pt x="41" y="61"/>
                  </a:cubicBezTo>
                  <a:cubicBezTo>
                    <a:pt x="40" y="63"/>
                    <a:pt x="40" y="65"/>
                    <a:pt x="41" y="67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7" y="82"/>
                    <a:pt x="57" y="83"/>
                    <a:pt x="57" y="83"/>
                  </a:cubicBezTo>
                  <a:cubicBezTo>
                    <a:pt x="58" y="84"/>
                    <a:pt x="59" y="84"/>
                    <a:pt x="60" y="84"/>
                  </a:cubicBezTo>
                  <a:cubicBezTo>
                    <a:pt x="61" y="84"/>
                    <a:pt x="62" y="84"/>
                    <a:pt x="63" y="83"/>
                  </a:cubicBezTo>
                  <a:cubicBezTo>
                    <a:pt x="63" y="83"/>
                    <a:pt x="63" y="82"/>
                    <a:pt x="63" y="82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2" y="53"/>
                    <a:pt x="92" y="51"/>
                    <a:pt x="91" y="49"/>
                  </a:cubicBezTo>
                  <a:cubicBezTo>
                    <a:pt x="89" y="48"/>
                    <a:pt x="87" y="48"/>
                    <a:pt x="85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88" name="Google Shape;688;p11"/>
            <p:cNvSpPr txBox="1"/>
            <p:nvPr/>
          </p:nvSpPr>
          <p:spPr>
            <a:xfrm>
              <a:off x="1600267" y="2325974"/>
              <a:ext cx="2967386" cy="3693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CN"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Linear Regression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1"/>
            <p:cNvSpPr/>
            <p:nvPr/>
          </p:nvSpPr>
          <p:spPr>
            <a:xfrm>
              <a:off x="1600266" y="2626400"/>
              <a:ext cx="2150176" cy="646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4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1</a:t>
              </a:r>
              <a:r>
                <a:rPr lang="zh-CN" sz="1400" b="1" i="0" u="none" strike="noStrike" cap="none" baseline="30000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st</a:t>
              </a:r>
              <a:r>
                <a:rPr lang="zh-CN" sz="14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Highest Interpretability</a:t>
              </a:r>
              <a:endParaRPr sz="14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690" name="Google Shape;690;p11"/>
            <p:cNvGrpSpPr/>
            <p:nvPr/>
          </p:nvGrpSpPr>
          <p:grpSpPr>
            <a:xfrm>
              <a:off x="4700341" y="2316322"/>
              <a:ext cx="2967388" cy="946762"/>
              <a:chOff x="8176419" y="1844193"/>
              <a:chExt cx="2967388" cy="946762"/>
            </a:xfrm>
          </p:grpSpPr>
          <p:sp>
            <p:nvSpPr>
              <p:cNvPr id="691" name="Google Shape;691;p11"/>
              <p:cNvSpPr txBox="1"/>
              <p:nvPr/>
            </p:nvSpPr>
            <p:spPr>
              <a:xfrm>
                <a:off x="8176420" y="1844193"/>
                <a:ext cx="2967386" cy="369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zh-CN" sz="1800" b="0" i="0" u="none" strike="noStrike" cap="none">
                    <a:solidFill>
                      <a:schemeClr val="dk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Lasso Regression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>
                <a:off x="8176419" y="2144619"/>
                <a:ext cx="2150176" cy="6463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sp>
          <p:nvSpPr>
            <p:cNvPr id="693" name="Google Shape;693;p11"/>
            <p:cNvSpPr txBox="1"/>
            <p:nvPr/>
          </p:nvSpPr>
          <p:spPr>
            <a:xfrm>
              <a:off x="7886853" y="2335085"/>
              <a:ext cx="2967386" cy="3693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CN"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Decision Tree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1"/>
            <p:cNvSpPr/>
            <p:nvPr/>
          </p:nvSpPr>
          <p:spPr>
            <a:xfrm>
              <a:off x="4714530" y="2619775"/>
              <a:ext cx="2150176" cy="646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400" b="1" i="0" u="none" strike="noStrike" cap="none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2</a:t>
              </a:r>
              <a:r>
                <a:rPr lang="zh-CN" sz="1400" b="1" i="0" u="none" strike="noStrike" cap="none" baseline="30000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nd</a:t>
              </a:r>
              <a:r>
                <a:rPr lang="zh-CN" sz="1400" b="1" i="0" u="none" strike="noStrike" cap="none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Higher Interpretability</a:t>
              </a:r>
              <a:endParaRPr sz="1400" b="1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95" name="Google Shape;695;p11"/>
            <p:cNvSpPr/>
            <p:nvPr/>
          </p:nvSpPr>
          <p:spPr>
            <a:xfrm>
              <a:off x="7888430" y="2619777"/>
              <a:ext cx="2150176" cy="646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400" b="1" i="0" u="none" strike="noStrike" cap="none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3</a:t>
              </a:r>
              <a:r>
                <a:rPr lang="zh-CN" sz="1400" b="1" i="0" u="none" strike="noStrike" cap="none" baseline="30000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rd</a:t>
              </a:r>
              <a:r>
                <a:rPr lang="zh-CN" sz="1400" b="1" i="0" u="none" strike="noStrike" cap="none">
                  <a:solidFill>
                    <a:srgbClr val="3F3F3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Higher Interpretability</a:t>
              </a:r>
              <a:endParaRPr sz="1400" b="1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96" name="Google Shape;696;p11"/>
            <p:cNvSpPr/>
            <p:nvPr/>
          </p:nvSpPr>
          <p:spPr>
            <a:xfrm>
              <a:off x="812889" y="2250876"/>
              <a:ext cx="798602" cy="7986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97" name="Google Shape;697;p11"/>
            <p:cNvSpPr/>
            <p:nvPr/>
          </p:nvSpPr>
          <p:spPr>
            <a:xfrm>
              <a:off x="1021795" y="2486587"/>
              <a:ext cx="340818" cy="340818"/>
            </a:xfrm>
            <a:custGeom>
              <a:avLst/>
              <a:gdLst/>
              <a:ahLst/>
              <a:cxnLst/>
              <a:rect l="l" t="t" r="r" b="b"/>
              <a:pathLst>
                <a:path w="128" h="128" extrusionOk="0">
                  <a:moveTo>
                    <a:pt x="104" y="16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4"/>
                    <a:pt x="100" y="0"/>
                    <a:pt x="9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1" y="16"/>
                    <a:pt x="0" y="28"/>
                    <a:pt x="0" y="42"/>
                  </a:cubicBezTo>
                  <a:cubicBezTo>
                    <a:pt x="0" y="56"/>
                    <a:pt x="11" y="68"/>
                    <a:pt x="24" y="68"/>
                  </a:cubicBezTo>
                  <a:cubicBezTo>
                    <a:pt x="24" y="68"/>
                    <a:pt x="25" y="68"/>
                    <a:pt x="25" y="68"/>
                  </a:cubicBezTo>
                  <a:cubicBezTo>
                    <a:pt x="28" y="85"/>
                    <a:pt x="42" y="98"/>
                    <a:pt x="60" y="10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2" y="120"/>
                    <a:pt x="40" y="122"/>
                    <a:pt x="40" y="124"/>
                  </a:cubicBezTo>
                  <a:cubicBezTo>
                    <a:pt x="40" y="126"/>
                    <a:pt x="42" y="128"/>
                    <a:pt x="44" y="128"/>
                  </a:cubicBezTo>
                  <a:cubicBezTo>
                    <a:pt x="84" y="128"/>
                    <a:pt x="84" y="128"/>
                    <a:pt x="84" y="128"/>
                  </a:cubicBezTo>
                  <a:cubicBezTo>
                    <a:pt x="86" y="128"/>
                    <a:pt x="88" y="126"/>
                    <a:pt x="88" y="124"/>
                  </a:cubicBezTo>
                  <a:cubicBezTo>
                    <a:pt x="88" y="122"/>
                    <a:pt x="86" y="120"/>
                    <a:pt x="84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6" y="98"/>
                    <a:pt x="100" y="85"/>
                    <a:pt x="103" y="68"/>
                  </a:cubicBezTo>
                  <a:cubicBezTo>
                    <a:pt x="103" y="68"/>
                    <a:pt x="104" y="68"/>
                    <a:pt x="104" y="68"/>
                  </a:cubicBezTo>
                  <a:cubicBezTo>
                    <a:pt x="117" y="68"/>
                    <a:pt x="128" y="56"/>
                    <a:pt x="128" y="42"/>
                  </a:cubicBezTo>
                  <a:cubicBezTo>
                    <a:pt x="128" y="28"/>
                    <a:pt x="117" y="16"/>
                    <a:pt x="104" y="16"/>
                  </a:cubicBezTo>
                  <a:close/>
                  <a:moveTo>
                    <a:pt x="24" y="60"/>
                  </a:moveTo>
                  <a:cubicBezTo>
                    <a:pt x="15" y="60"/>
                    <a:pt x="8" y="52"/>
                    <a:pt x="8" y="42"/>
                  </a:cubicBezTo>
                  <a:cubicBezTo>
                    <a:pt x="8" y="32"/>
                    <a:pt x="15" y="24"/>
                    <a:pt x="24" y="24"/>
                  </a:cubicBezTo>
                  <a:lnTo>
                    <a:pt x="24" y="60"/>
                  </a:lnTo>
                  <a:close/>
                  <a:moveTo>
                    <a:pt x="96" y="59"/>
                  </a:moveTo>
                  <a:cubicBezTo>
                    <a:pt x="96" y="77"/>
                    <a:pt x="82" y="92"/>
                    <a:pt x="64" y="92"/>
                  </a:cubicBezTo>
                  <a:cubicBezTo>
                    <a:pt x="46" y="92"/>
                    <a:pt x="32" y="77"/>
                    <a:pt x="32" y="59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2"/>
                    <a:pt x="36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2" y="8"/>
                    <a:pt x="96" y="12"/>
                    <a:pt x="96" y="16"/>
                  </a:cubicBezTo>
                  <a:lnTo>
                    <a:pt x="96" y="59"/>
                  </a:lnTo>
                  <a:close/>
                  <a:moveTo>
                    <a:pt x="104" y="60"/>
                  </a:moveTo>
                  <a:cubicBezTo>
                    <a:pt x="104" y="24"/>
                    <a:pt x="104" y="24"/>
                    <a:pt x="104" y="24"/>
                  </a:cubicBezTo>
                  <a:cubicBezTo>
                    <a:pt x="113" y="24"/>
                    <a:pt x="120" y="32"/>
                    <a:pt x="120" y="42"/>
                  </a:cubicBezTo>
                  <a:cubicBezTo>
                    <a:pt x="120" y="52"/>
                    <a:pt x="113" y="60"/>
                    <a:pt x="104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698" name="Google Shape;69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0"/>
          <p:cNvSpPr/>
          <p:nvPr/>
        </p:nvSpPr>
        <p:spPr>
          <a:xfrm>
            <a:off x="0" y="2920818"/>
            <a:ext cx="12192000" cy="3937182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704" name="Google Shape;704;p20"/>
          <p:cNvGrpSpPr/>
          <p:nvPr/>
        </p:nvGrpSpPr>
        <p:grpSpPr>
          <a:xfrm>
            <a:off x="1307128" y="3918674"/>
            <a:ext cx="2933558" cy="1981216"/>
            <a:chOff x="1347465" y="3637599"/>
            <a:chExt cx="2933558" cy="1981216"/>
          </a:xfrm>
        </p:grpSpPr>
        <p:sp>
          <p:nvSpPr>
            <p:cNvPr id="705" name="Google Shape;705;p20"/>
            <p:cNvSpPr/>
            <p:nvPr/>
          </p:nvSpPr>
          <p:spPr>
            <a:xfrm>
              <a:off x="1347465" y="3637599"/>
              <a:ext cx="2933558" cy="387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Quality! Quality! Quality!</a:t>
              </a:r>
              <a:endPara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06" name="Google Shape;706;p20"/>
            <p:cNvSpPr/>
            <p:nvPr/>
          </p:nvSpPr>
          <p:spPr>
            <a:xfrm>
              <a:off x="1356991" y="4141528"/>
              <a:ext cx="2446961" cy="1477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5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Customers tend to write positive feedback for your homestays if you can make them </a:t>
              </a:r>
              <a:r>
                <a:rPr lang="zh-CN" sz="15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cozy, clean</a:t>
              </a:r>
              <a:r>
                <a:rPr lang="zh-CN" sz="15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and </a:t>
              </a:r>
              <a:r>
                <a:rPr lang="zh-CN" sz="15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soundproof</a:t>
              </a:r>
              <a:endParaRPr/>
            </a:p>
          </p:txBody>
        </p:sp>
        <p:cxnSp>
          <p:nvCxnSpPr>
            <p:cNvPr id="707" name="Google Shape;707;p20"/>
            <p:cNvCxnSpPr/>
            <p:nvPr/>
          </p:nvCxnSpPr>
          <p:spPr>
            <a:xfrm>
              <a:off x="1448324" y="3997643"/>
              <a:ext cx="249382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08" name="Google Shape;708;p20"/>
          <p:cNvGrpSpPr/>
          <p:nvPr/>
        </p:nvGrpSpPr>
        <p:grpSpPr>
          <a:xfrm>
            <a:off x="8577213" y="3378720"/>
            <a:ext cx="280643" cy="387668"/>
            <a:chOff x="6462713" y="-836613"/>
            <a:chExt cx="374650" cy="517525"/>
          </a:xfrm>
        </p:grpSpPr>
        <p:sp>
          <p:nvSpPr>
            <p:cNvPr id="709" name="Google Shape;709;p20"/>
            <p:cNvSpPr/>
            <p:nvPr/>
          </p:nvSpPr>
          <p:spPr>
            <a:xfrm>
              <a:off x="6462713" y="-836613"/>
              <a:ext cx="374650" cy="517525"/>
            </a:xfrm>
            <a:custGeom>
              <a:avLst/>
              <a:gdLst/>
              <a:ahLst/>
              <a:cxnLst/>
              <a:rect l="l" t="t" r="r" b="b"/>
              <a:pathLst>
                <a:path w="88" h="121" extrusionOk="0">
                  <a:moveTo>
                    <a:pt x="88" y="43"/>
                  </a:moveTo>
                  <a:cubicBezTo>
                    <a:pt x="88" y="54"/>
                    <a:pt x="81" y="70"/>
                    <a:pt x="73" y="85"/>
                  </a:cubicBezTo>
                  <a:cubicBezTo>
                    <a:pt x="65" y="99"/>
                    <a:pt x="60" y="105"/>
                    <a:pt x="53" y="114"/>
                  </a:cubicBezTo>
                  <a:cubicBezTo>
                    <a:pt x="52" y="115"/>
                    <a:pt x="46" y="121"/>
                    <a:pt x="44" y="121"/>
                  </a:cubicBezTo>
                  <a:cubicBezTo>
                    <a:pt x="41" y="121"/>
                    <a:pt x="36" y="114"/>
                    <a:pt x="34" y="113"/>
                  </a:cubicBezTo>
                  <a:cubicBezTo>
                    <a:pt x="28" y="106"/>
                    <a:pt x="26" y="102"/>
                    <a:pt x="18" y="88"/>
                  </a:cubicBezTo>
                  <a:cubicBezTo>
                    <a:pt x="9" y="73"/>
                    <a:pt x="0" y="54"/>
                    <a:pt x="0" y="43"/>
                  </a:cubicBezTo>
                  <a:cubicBezTo>
                    <a:pt x="0" y="19"/>
                    <a:pt x="19" y="0"/>
                    <a:pt x="44" y="0"/>
                  </a:cubicBezTo>
                  <a:cubicBezTo>
                    <a:pt x="68" y="0"/>
                    <a:pt x="88" y="19"/>
                    <a:pt x="88" y="43"/>
                  </a:cubicBezTo>
                  <a:close/>
                </a:path>
              </a:pathLst>
            </a:cu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10" name="Google Shape;710;p20"/>
            <p:cNvSpPr/>
            <p:nvPr/>
          </p:nvSpPr>
          <p:spPr>
            <a:xfrm>
              <a:off x="6551613" y="-742951"/>
              <a:ext cx="187325" cy="179388"/>
            </a:xfrm>
            <a:prstGeom prst="ellipse">
              <a:avLst/>
            </a:pr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cxnSp>
        <p:nvCxnSpPr>
          <p:cNvPr id="711" name="Google Shape;711;p20"/>
          <p:cNvCxnSpPr/>
          <p:nvPr/>
        </p:nvCxnSpPr>
        <p:spPr>
          <a:xfrm rot="10800000">
            <a:off x="4170243" y="3505612"/>
            <a:ext cx="0" cy="1936831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411"/>
              </a:schemeClr>
            </a:solidFill>
            <a:prstDash val="lgDash"/>
            <a:miter lim="800000"/>
            <a:headEnd type="none" w="sm" len="sm"/>
            <a:tailEnd type="none" w="sm" len="sm"/>
          </a:ln>
        </p:spPr>
      </p:cxnSp>
      <p:cxnSp>
        <p:nvCxnSpPr>
          <p:cNvPr id="712" name="Google Shape;712;p20"/>
          <p:cNvCxnSpPr/>
          <p:nvPr/>
        </p:nvCxnSpPr>
        <p:spPr>
          <a:xfrm rot="10800000">
            <a:off x="7900629" y="3505612"/>
            <a:ext cx="0" cy="1936831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411"/>
              </a:schemeClr>
            </a:solidFill>
            <a:prstDash val="lgDash"/>
            <a:miter lim="800000"/>
            <a:headEnd type="none" w="sm" len="sm"/>
            <a:tailEnd type="none" w="sm" len="sm"/>
          </a:ln>
        </p:spPr>
      </p:cxnSp>
      <p:sp>
        <p:nvSpPr>
          <p:cNvPr id="713" name="Google Shape;713;p20"/>
          <p:cNvSpPr/>
          <p:nvPr/>
        </p:nvSpPr>
        <p:spPr>
          <a:xfrm>
            <a:off x="552620" y="1159939"/>
            <a:ext cx="3495919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Suggestions…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4" name="Google Shape;714;p20"/>
          <p:cNvCxnSpPr/>
          <p:nvPr/>
        </p:nvCxnSpPr>
        <p:spPr>
          <a:xfrm>
            <a:off x="594621" y="1850238"/>
            <a:ext cx="615053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15" name="Google Shape;715;p20"/>
          <p:cNvSpPr/>
          <p:nvPr/>
        </p:nvSpPr>
        <p:spPr>
          <a:xfrm>
            <a:off x="526116" y="1950161"/>
            <a:ext cx="4911601" cy="38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CN" sz="16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 Airbnb Hosts in </a:t>
            </a:r>
            <a:r>
              <a:rPr lang="zh-CN" sz="1600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Boston</a:t>
            </a:r>
            <a:endParaRPr sz="1600" b="1" i="0" u="none" strike="noStrike" cap="none" dirty="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716" name="Google Shape;716;p20"/>
          <p:cNvGrpSpPr/>
          <p:nvPr/>
        </p:nvGrpSpPr>
        <p:grpSpPr>
          <a:xfrm>
            <a:off x="4832204" y="3938553"/>
            <a:ext cx="3258245" cy="2535214"/>
            <a:chOff x="1347464" y="3637599"/>
            <a:chExt cx="3258245" cy="2535214"/>
          </a:xfrm>
        </p:grpSpPr>
        <p:sp>
          <p:nvSpPr>
            <p:cNvPr id="717" name="Google Shape;717;p20"/>
            <p:cNvSpPr/>
            <p:nvPr/>
          </p:nvSpPr>
          <p:spPr>
            <a:xfrm>
              <a:off x="1347464" y="3637599"/>
              <a:ext cx="3258245" cy="387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Response </a:t>
              </a:r>
              <a:r>
                <a:rPr lang="zh-CN" sz="16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Inquiries</a:t>
              </a:r>
              <a:r>
                <a:rPr lang="zh-CN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Immediately</a:t>
              </a:r>
              <a:endPara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18" name="Google Shape;718;p20"/>
            <p:cNvSpPr/>
            <p:nvPr/>
          </p:nvSpPr>
          <p:spPr>
            <a:xfrm>
              <a:off x="1356991" y="4141528"/>
              <a:ext cx="2277861" cy="2031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5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Check the email and reply to the inquiries as </a:t>
              </a:r>
              <a:r>
                <a:rPr lang="zh-CN" sz="15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frequently</a:t>
              </a:r>
              <a:r>
                <a:rPr lang="zh-CN" sz="15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as you can! It is </a:t>
              </a:r>
              <a:r>
                <a:rPr lang="zh-CN" sz="15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different </a:t>
              </a:r>
              <a:r>
                <a:rPr lang="zh-CN" sz="15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from Beijing’s Airbnb customers – who don’t care about response time too much. </a:t>
              </a:r>
              <a:endParaRPr/>
            </a:p>
          </p:txBody>
        </p:sp>
        <p:cxnSp>
          <p:nvCxnSpPr>
            <p:cNvPr id="719" name="Google Shape;719;p20"/>
            <p:cNvCxnSpPr/>
            <p:nvPr/>
          </p:nvCxnSpPr>
          <p:spPr>
            <a:xfrm>
              <a:off x="1448324" y="3997643"/>
              <a:ext cx="249382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20" name="Google Shape;720;p20"/>
          <p:cNvGrpSpPr/>
          <p:nvPr/>
        </p:nvGrpSpPr>
        <p:grpSpPr>
          <a:xfrm>
            <a:off x="8503059" y="3885547"/>
            <a:ext cx="2933558" cy="2812213"/>
            <a:chOff x="1347465" y="3637599"/>
            <a:chExt cx="2933558" cy="2812213"/>
          </a:xfrm>
        </p:grpSpPr>
        <p:sp>
          <p:nvSpPr>
            <p:cNvPr id="721" name="Google Shape;721;p20"/>
            <p:cNvSpPr/>
            <p:nvPr/>
          </p:nvSpPr>
          <p:spPr>
            <a:xfrm>
              <a:off x="1347465" y="3637599"/>
              <a:ext cx="2933558" cy="387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Pricing By Your Neighbor</a:t>
              </a:r>
              <a:endPara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22" name="Google Shape;722;p20"/>
            <p:cNvSpPr/>
            <p:nvPr/>
          </p:nvSpPr>
          <p:spPr>
            <a:xfrm>
              <a:off x="1356991" y="4141528"/>
              <a:ext cx="2798142" cy="23082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5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Locations</a:t>
              </a:r>
              <a:r>
                <a:rPr lang="zh-CN" sz="15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in Boston have a strong relationship with the hosting price. If your houses are in the </a:t>
              </a:r>
              <a:r>
                <a:rPr lang="zh-CN" sz="15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Mattapan</a:t>
              </a:r>
              <a:r>
                <a:rPr lang="zh-CN" sz="15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, you may encounter natural </a:t>
              </a:r>
              <a:r>
                <a:rPr lang="zh-CN" sz="15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competitive disadvantages  on price </a:t>
              </a:r>
              <a:r>
                <a:rPr lang="zh-CN" sz="15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compared with other locations.</a:t>
              </a:r>
              <a:endParaRPr/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723" name="Google Shape;723;p20"/>
            <p:cNvCxnSpPr/>
            <p:nvPr/>
          </p:nvCxnSpPr>
          <p:spPr>
            <a:xfrm>
              <a:off x="1448324" y="3997643"/>
              <a:ext cx="249382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24" name="Google Shape;724;p20"/>
          <p:cNvGrpSpPr/>
          <p:nvPr/>
        </p:nvGrpSpPr>
        <p:grpSpPr>
          <a:xfrm>
            <a:off x="4951229" y="3429378"/>
            <a:ext cx="440003" cy="359137"/>
            <a:chOff x="4675188" y="-768351"/>
            <a:chExt cx="587375" cy="479425"/>
          </a:xfrm>
        </p:grpSpPr>
        <p:sp>
          <p:nvSpPr>
            <p:cNvPr id="725" name="Google Shape;725;p20"/>
            <p:cNvSpPr/>
            <p:nvPr/>
          </p:nvSpPr>
          <p:spPr>
            <a:xfrm>
              <a:off x="4833938" y="-596901"/>
              <a:ext cx="66600" cy="68400"/>
            </a:xfrm>
            <a:prstGeom prst="ellipse">
              <a:avLst/>
            </a:pr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26" name="Google Shape;726;p20"/>
            <p:cNvSpPr/>
            <p:nvPr/>
          </p:nvSpPr>
          <p:spPr>
            <a:xfrm>
              <a:off x="4953000" y="-596901"/>
              <a:ext cx="71400" cy="68400"/>
            </a:xfrm>
            <a:prstGeom prst="ellipse">
              <a:avLst/>
            </a:pr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27" name="Google Shape;727;p20"/>
            <p:cNvSpPr/>
            <p:nvPr/>
          </p:nvSpPr>
          <p:spPr>
            <a:xfrm>
              <a:off x="5072063" y="-601663"/>
              <a:ext cx="76200" cy="72900"/>
            </a:xfrm>
            <a:prstGeom prst="ellipse">
              <a:avLst/>
            </a:pr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28" name="Google Shape;728;p20"/>
            <p:cNvSpPr/>
            <p:nvPr/>
          </p:nvSpPr>
          <p:spPr>
            <a:xfrm>
              <a:off x="4714875" y="-768351"/>
              <a:ext cx="547688" cy="414338"/>
            </a:xfrm>
            <a:custGeom>
              <a:avLst/>
              <a:gdLst/>
              <a:ahLst/>
              <a:cxnLst/>
              <a:rect l="l" t="t" r="r" b="b"/>
              <a:pathLst>
                <a:path w="129" h="97" extrusionOk="0">
                  <a:moveTo>
                    <a:pt x="6" y="86"/>
                  </a:moveTo>
                  <a:cubicBezTo>
                    <a:pt x="3" y="82"/>
                    <a:pt x="0" y="74"/>
                    <a:pt x="0" y="6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6" y="0"/>
                    <a:pt x="129" y="13"/>
                    <a:pt x="129" y="28"/>
                  </a:cubicBezTo>
                  <a:cubicBezTo>
                    <a:pt x="129" y="68"/>
                    <a:pt x="129" y="68"/>
                    <a:pt x="129" y="68"/>
                  </a:cubicBezTo>
                  <a:cubicBezTo>
                    <a:pt x="129" y="84"/>
                    <a:pt x="116" y="97"/>
                    <a:pt x="100" y="97"/>
                  </a:cubicBezTo>
                  <a:cubicBezTo>
                    <a:pt x="47" y="97"/>
                    <a:pt x="47" y="97"/>
                    <a:pt x="47" y="97"/>
                  </a:cubicBezTo>
                </a:path>
              </a:pathLst>
            </a:cu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29" name="Google Shape;729;p20"/>
            <p:cNvSpPr/>
            <p:nvPr/>
          </p:nvSpPr>
          <p:spPr>
            <a:xfrm>
              <a:off x="4675188" y="-409576"/>
              <a:ext cx="238125" cy="12065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15" y="0"/>
                  </a:moveTo>
                  <a:cubicBezTo>
                    <a:pt x="15" y="0"/>
                    <a:pt x="7" y="18"/>
                    <a:pt x="0" y="24"/>
                  </a:cubicBezTo>
                  <a:cubicBezTo>
                    <a:pt x="0" y="24"/>
                    <a:pt x="25" y="28"/>
                    <a:pt x="56" y="13"/>
                  </a:cubicBezTo>
                </a:path>
              </a:pathLst>
            </a:cu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730" name="Google Shape;730;p20"/>
          <p:cNvSpPr/>
          <p:nvPr/>
        </p:nvSpPr>
        <p:spPr>
          <a:xfrm>
            <a:off x="7298244" y="2469785"/>
            <a:ext cx="276704" cy="339694"/>
          </a:xfrm>
          <a:custGeom>
            <a:avLst/>
            <a:gdLst/>
            <a:ahLst/>
            <a:cxnLst/>
            <a:rect l="l" t="t" r="r" b="b"/>
            <a:pathLst>
              <a:path w="104" h="128" extrusionOk="0">
                <a:moveTo>
                  <a:pt x="88" y="80"/>
                </a:moveTo>
                <a:cubicBezTo>
                  <a:pt x="95" y="71"/>
                  <a:pt x="100" y="60"/>
                  <a:pt x="100" y="48"/>
                </a:cubicBezTo>
                <a:cubicBezTo>
                  <a:pt x="100" y="21"/>
                  <a:pt x="79" y="0"/>
                  <a:pt x="52" y="0"/>
                </a:cubicBezTo>
                <a:cubicBezTo>
                  <a:pt x="25" y="0"/>
                  <a:pt x="4" y="21"/>
                  <a:pt x="4" y="48"/>
                </a:cubicBezTo>
                <a:cubicBezTo>
                  <a:pt x="4" y="60"/>
                  <a:pt x="9" y="71"/>
                  <a:pt x="16" y="80"/>
                </a:cubicBezTo>
                <a:cubicBezTo>
                  <a:pt x="9" y="93"/>
                  <a:pt x="0" y="108"/>
                  <a:pt x="0" y="108"/>
                </a:cubicBezTo>
                <a:cubicBezTo>
                  <a:pt x="21" y="111"/>
                  <a:pt x="21" y="111"/>
                  <a:pt x="21" y="111"/>
                </a:cubicBezTo>
                <a:cubicBezTo>
                  <a:pt x="34" y="128"/>
                  <a:pt x="34" y="128"/>
                  <a:pt x="34" y="128"/>
                </a:cubicBezTo>
                <a:cubicBezTo>
                  <a:pt x="34" y="128"/>
                  <a:pt x="44" y="111"/>
                  <a:pt x="52" y="97"/>
                </a:cubicBezTo>
                <a:cubicBezTo>
                  <a:pt x="60" y="111"/>
                  <a:pt x="70" y="128"/>
                  <a:pt x="70" y="128"/>
                </a:cubicBezTo>
                <a:cubicBezTo>
                  <a:pt x="83" y="111"/>
                  <a:pt x="83" y="111"/>
                  <a:pt x="83" y="111"/>
                </a:cubicBezTo>
                <a:cubicBezTo>
                  <a:pt x="104" y="108"/>
                  <a:pt x="104" y="108"/>
                  <a:pt x="104" y="108"/>
                </a:cubicBezTo>
                <a:cubicBezTo>
                  <a:pt x="104" y="108"/>
                  <a:pt x="95" y="93"/>
                  <a:pt x="88" y="80"/>
                </a:cubicBezTo>
                <a:close/>
                <a:moveTo>
                  <a:pt x="32" y="116"/>
                </a:moveTo>
                <a:cubicBezTo>
                  <a:pt x="26" y="103"/>
                  <a:pt x="26" y="103"/>
                  <a:pt x="26" y="103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104"/>
                  <a:pt x="17" y="95"/>
                  <a:pt x="22" y="85"/>
                </a:cubicBezTo>
                <a:cubicBezTo>
                  <a:pt x="28" y="90"/>
                  <a:pt x="35" y="94"/>
                  <a:pt x="44" y="95"/>
                </a:cubicBezTo>
                <a:cubicBezTo>
                  <a:pt x="38" y="105"/>
                  <a:pt x="32" y="116"/>
                  <a:pt x="32" y="116"/>
                </a:cubicBezTo>
                <a:close/>
                <a:moveTo>
                  <a:pt x="12" y="48"/>
                </a:moveTo>
                <a:cubicBezTo>
                  <a:pt x="12" y="26"/>
                  <a:pt x="30" y="8"/>
                  <a:pt x="52" y="8"/>
                </a:cubicBezTo>
                <a:cubicBezTo>
                  <a:pt x="74" y="8"/>
                  <a:pt x="92" y="26"/>
                  <a:pt x="92" y="48"/>
                </a:cubicBezTo>
                <a:cubicBezTo>
                  <a:pt x="92" y="70"/>
                  <a:pt x="74" y="88"/>
                  <a:pt x="52" y="88"/>
                </a:cubicBezTo>
                <a:cubicBezTo>
                  <a:pt x="30" y="88"/>
                  <a:pt x="12" y="70"/>
                  <a:pt x="12" y="48"/>
                </a:cubicBezTo>
                <a:close/>
                <a:moveTo>
                  <a:pt x="78" y="103"/>
                </a:moveTo>
                <a:cubicBezTo>
                  <a:pt x="72" y="116"/>
                  <a:pt x="72" y="116"/>
                  <a:pt x="72" y="116"/>
                </a:cubicBezTo>
                <a:cubicBezTo>
                  <a:pt x="72" y="116"/>
                  <a:pt x="66" y="105"/>
                  <a:pt x="60" y="95"/>
                </a:cubicBezTo>
                <a:cubicBezTo>
                  <a:pt x="69" y="94"/>
                  <a:pt x="76" y="90"/>
                  <a:pt x="82" y="85"/>
                </a:cubicBezTo>
                <a:cubicBezTo>
                  <a:pt x="87" y="95"/>
                  <a:pt x="92" y="104"/>
                  <a:pt x="92" y="104"/>
                </a:cubicBezTo>
                <a:lnTo>
                  <a:pt x="78" y="103"/>
                </a:lnTo>
                <a:close/>
                <a:moveTo>
                  <a:pt x="52" y="20"/>
                </a:moveTo>
                <a:cubicBezTo>
                  <a:pt x="37" y="20"/>
                  <a:pt x="24" y="33"/>
                  <a:pt x="24" y="48"/>
                </a:cubicBezTo>
                <a:cubicBezTo>
                  <a:pt x="24" y="63"/>
                  <a:pt x="37" y="76"/>
                  <a:pt x="52" y="76"/>
                </a:cubicBezTo>
                <a:cubicBezTo>
                  <a:pt x="67" y="76"/>
                  <a:pt x="80" y="63"/>
                  <a:pt x="80" y="48"/>
                </a:cubicBezTo>
                <a:cubicBezTo>
                  <a:pt x="80" y="33"/>
                  <a:pt x="67" y="20"/>
                  <a:pt x="52" y="20"/>
                </a:cubicBezTo>
                <a:close/>
                <a:moveTo>
                  <a:pt x="52" y="68"/>
                </a:moveTo>
                <a:cubicBezTo>
                  <a:pt x="41" y="68"/>
                  <a:pt x="32" y="59"/>
                  <a:pt x="32" y="48"/>
                </a:cubicBezTo>
                <a:cubicBezTo>
                  <a:pt x="32" y="37"/>
                  <a:pt x="41" y="28"/>
                  <a:pt x="52" y="28"/>
                </a:cubicBezTo>
                <a:cubicBezTo>
                  <a:pt x="63" y="28"/>
                  <a:pt x="72" y="37"/>
                  <a:pt x="72" y="48"/>
                </a:cubicBezTo>
                <a:cubicBezTo>
                  <a:pt x="72" y="59"/>
                  <a:pt x="63" y="68"/>
                  <a:pt x="52" y="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31" name="Google Shape;731;p20"/>
          <p:cNvSpPr/>
          <p:nvPr/>
        </p:nvSpPr>
        <p:spPr>
          <a:xfrm>
            <a:off x="1387752" y="3429398"/>
            <a:ext cx="322125" cy="387775"/>
          </a:xfrm>
          <a:custGeom>
            <a:avLst/>
            <a:gdLst/>
            <a:ahLst/>
            <a:cxnLst/>
            <a:rect l="l" t="t" r="r" b="b"/>
            <a:pathLst>
              <a:path w="104" h="128" extrusionOk="0">
                <a:moveTo>
                  <a:pt x="88" y="80"/>
                </a:moveTo>
                <a:cubicBezTo>
                  <a:pt x="95" y="71"/>
                  <a:pt x="100" y="60"/>
                  <a:pt x="100" y="48"/>
                </a:cubicBezTo>
                <a:cubicBezTo>
                  <a:pt x="100" y="21"/>
                  <a:pt x="79" y="0"/>
                  <a:pt x="52" y="0"/>
                </a:cubicBezTo>
                <a:cubicBezTo>
                  <a:pt x="25" y="0"/>
                  <a:pt x="4" y="21"/>
                  <a:pt x="4" y="48"/>
                </a:cubicBezTo>
                <a:cubicBezTo>
                  <a:pt x="4" y="60"/>
                  <a:pt x="9" y="71"/>
                  <a:pt x="16" y="80"/>
                </a:cubicBezTo>
                <a:cubicBezTo>
                  <a:pt x="9" y="93"/>
                  <a:pt x="0" y="108"/>
                  <a:pt x="0" y="108"/>
                </a:cubicBezTo>
                <a:cubicBezTo>
                  <a:pt x="21" y="111"/>
                  <a:pt x="21" y="111"/>
                  <a:pt x="21" y="111"/>
                </a:cubicBezTo>
                <a:cubicBezTo>
                  <a:pt x="34" y="128"/>
                  <a:pt x="34" y="128"/>
                  <a:pt x="34" y="128"/>
                </a:cubicBezTo>
                <a:cubicBezTo>
                  <a:pt x="34" y="128"/>
                  <a:pt x="44" y="111"/>
                  <a:pt x="52" y="97"/>
                </a:cubicBezTo>
                <a:cubicBezTo>
                  <a:pt x="60" y="111"/>
                  <a:pt x="70" y="128"/>
                  <a:pt x="70" y="128"/>
                </a:cubicBezTo>
                <a:cubicBezTo>
                  <a:pt x="83" y="111"/>
                  <a:pt x="83" y="111"/>
                  <a:pt x="83" y="111"/>
                </a:cubicBezTo>
                <a:cubicBezTo>
                  <a:pt x="104" y="108"/>
                  <a:pt x="104" y="108"/>
                  <a:pt x="104" y="108"/>
                </a:cubicBezTo>
                <a:cubicBezTo>
                  <a:pt x="104" y="108"/>
                  <a:pt x="95" y="93"/>
                  <a:pt x="88" y="80"/>
                </a:cubicBezTo>
                <a:close/>
                <a:moveTo>
                  <a:pt x="32" y="116"/>
                </a:moveTo>
                <a:cubicBezTo>
                  <a:pt x="26" y="103"/>
                  <a:pt x="26" y="103"/>
                  <a:pt x="26" y="103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104"/>
                  <a:pt x="17" y="95"/>
                  <a:pt x="22" y="85"/>
                </a:cubicBezTo>
                <a:cubicBezTo>
                  <a:pt x="28" y="90"/>
                  <a:pt x="35" y="94"/>
                  <a:pt x="44" y="95"/>
                </a:cubicBezTo>
                <a:cubicBezTo>
                  <a:pt x="38" y="105"/>
                  <a:pt x="32" y="116"/>
                  <a:pt x="32" y="116"/>
                </a:cubicBezTo>
                <a:close/>
                <a:moveTo>
                  <a:pt x="12" y="48"/>
                </a:moveTo>
                <a:cubicBezTo>
                  <a:pt x="12" y="26"/>
                  <a:pt x="30" y="8"/>
                  <a:pt x="52" y="8"/>
                </a:cubicBezTo>
                <a:cubicBezTo>
                  <a:pt x="74" y="8"/>
                  <a:pt x="92" y="26"/>
                  <a:pt x="92" y="48"/>
                </a:cubicBezTo>
                <a:cubicBezTo>
                  <a:pt x="92" y="70"/>
                  <a:pt x="74" y="88"/>
                  <a:pt x="52" y="88"/>
                </a:cubicBezTo>
                <a:cubicBezTo>
                  <a:pt x="30" y="88"/>
                  <a:pt x="12" y="70"/>
                  <a:pt x="12" y="48"/>
                </a:cubicBezTo>
                <a:close/>
                <a:moveTo>
                  <a:pt x="78" y="103"/>
                </a:moveTo>
                <a:cubicBezTo>
                  <a:pt x="72" y="116"/>
                  <a:pt x="72" y="116"/>
                  <a:pt x="72" y="116"/>
                </a:cubicBezTo>
                <a:cubicBezTo>
                  <a:pt x="72" y="116"/>
                  <a:pt x="66" y="105"/>
                  <a:pt x="60" y="95"/>
                </a:cubicBezTo>
                <a:cubicBezTo>
                  <a:pt x="69" y="94"/>
                  <a:pt x="76" y="90"/>
                  <a:pt x="82" y="85"/>
                </a:cubicBezTo>
                <a:cubicBezTo>
                  <a:pt x="87" y="95"/>
                  <a:pt x="92" y="104"/>
                  <a:pt x="92" y="104"/>
                </a:cubicBezTo>
                <a:lnTo>
                  <a:pt x="78" y="103"/>
                </a:lnTo>
                <a:close/>
                <a:moveTo>
                  <a:pt x="52" y="20"/>
                </a:moveTo>
                <a:cubicBezTo>
                  <a:pt x="37" y="20"/>
                  <a:pt x="24" y="33"/>
                  <a:pt x="24" y="48"/>
                </a:cubicBezTo>
                <a:cubicBezTo>
                  <a:pt x="24" y="63"/>
                  <a:pt x="37" y="76"/>
                  <a:pt x="52" y="76"/>
                </a:cubicBezTo>
                <a:cubicBezTo>
                  <a:pt x="67" y="76"/>
                  <a:pt x="80" y="63"/>
                  <a:pt x="80" y="48"/>
                </a:cubicBezTo>
                <a:cubicBezTo>
                  <a:pt x="80" y="33"/>
                  <a:pt x="67" y="20"/>
                  <a:pt x="52" y="20"/>
                </a:cubicBezTo>
                <a:close/>
                <a:moveTo>
                  <a:pt x="52" y="68"/>
                </a:moveTo>
                <a:cubicBezTo>
                  <a:pt x="41" y="68"/>
                  <a:pt x="32" y="59"/>
                  <a:pt x="32" y="48"/>
                </a:cubicBezTo>
                <a:cubicBezTo>
                  <a:pt x="32" y="37"/>
                  <a:pt x="41" y="28"/>
                  <a:pt x="52" y="28"/>
                </a:cubicBezTo>
                <a:cubicBezTo>
                  <a:pt x="63" y="28"/>
                  <a:pt x="72" y="37"/>
                  <a:pt x="72" y="48"/>
                </a:cubicBezTo>
                <a:cubicBezTo>
                  <a:pt x="72" y="59"/>
                  <a:pt x="63" y="68"/>
                  <a:pt x="52" y="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1"/>
          <p:cNvSpPr/>
          <p:nvPr/>
        </p:nvSpPr>
        <p:spPr>
          <a:xfrm>
            <a:off x="0" y="2920818"/>
            <a:ext cx="12192000" cy="3937182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737" name="Google Shape;737;p21"/>
          <p:cNvGrpSpPr/>
          <p:nvPr/>
        </p:nvGrpSpPr>
        <p:grpSpPr>
          <a:xfrm>
            <a:off x="4951229" y="3429378"/>
            <a:ext cx="440003" cy="359137"/>
            <a:chOff x="4675188" y="-768351"/>
            <a:chExt cx="587375" cy="479425"/>
          </a:xfrm>
        </p:grpSpPr>
        <p:sp>
          <p:nvSpPr>
            <p:cNvPr id="738" name="Google Shape;738;p21"/>
            <p:cNvSpPr/>
            <p:nvPr/>
          </p:nvSpPr>
          <p:spPr>
            <a:xfrm>
              <a:off x="4833938" y="-596901"/>
              <a:ext cx="66675" cy="68263"/>
            </a:xfrm>
            <a:prstGeom prst="ellipse">
              <a:avLst/>
            </a:pr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39" name="Google Shape;739;p21"/>
            <p:cNvSpPr/>
            <p:nvPr/>
          </p:nvSpPr>
          <p:spPr>
            <a:xfrm>
              <a:off x="4953000" y="-596901"/>
              <a:ext cx="71438" cy="68263"/>
            </a:xfrm>
            <a:prstGeom prst="ellipse">
              <a:avLst/>
            </a:pr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40" name="Google Shape;740;p21"/>
            <p:cNvSpPr/>
            <p:nvPr/>
          </p:nvSpPr>
          <p:spPr>
            <a:xfrm>
              <a:off x="5072063" y="-601663"/>
              <a:ext cx="76200" cy="73025"/>
            </a:xfrm>
            <a:prstGeom prst="ellipse">
              <a:avLst/>
            </a:pr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4714875" y="-768351"/>
              <a:ext cx="547688" cy="414338"/>
            </a:xfrm>
            <a:custGeom>
              <a:avLst/>
              <a:gdLst/>
              <a:ahLst/>
              <a:cxnLst/>
              <a:rect l="l" t="t" r="r" b="b"/>
              <a:pathLst>
                <a:path w="129" h="97" extrusionOk="0">
                  <a:moveTo>
                    <a:pt x="6" y="86"/>
                  </a:moveTo>
                  <a:cubicBezTo>
                    <a:pt x="3" y="82"/>
                    <a:pt x="0" y="74"/>
                    <a:pt x="0" y="6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6" y="0"/>
                    <a:pt x="129" y="13"/>
                    <a:pt x="129" y="28"/>
                  </a:cubicBezTo>
                  <a:cubicBezTo>
                    <a:pt x="129" y="68"/>
                    <a:pt x="129" y="68"/>
                    <a:pt x="129" y="68"/>
                  </a:cubicBezTo>
                  <a:cubicBezTo>
                    <a:pt x="129" y="84"/>
                    <a:pt x="116" y="97"/>
                    <a:pt x="100" y="97"/>
                  </a:cubicBezTo>
                  <a:cubicBezTo>
                    <a:pt x="47" y="97"/>
                    <a:pt x="47" y="97"/>
                    <a:pt x="47" y="97"/>
                  </a:cubicBezTo>
                </a:path>
              </a:pathLst>
            </a:cu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4675188" y="-409576"/>
              <a:ext cx="238125" cy="120650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15" y="0"/>
                  </a:moveTo>
                  <a:cubicBezTo>
                    <a:pt x="15" y="0"/>
                    <a:pt x="7" y="18"/>
                    <a:pt x="0" y="24"/>
                  </a:cubicBezTo>
                  <a:cubicBezTo>
                    <a:pt x="0" y="24"/>
                    <a:pt x="25" y="28"/>
                    <a:pt x="56" y="13"/>
                  </a:cubicBezTo>
                </a:path>
              </a:pathLst>
            </a:cu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743" name="Google Shape;743;p21"/>
          <p:cNvGrpSpPr/>
          <p:nvPr/>
        </p:nvGrpSpPr>
        <p:grpSpPr>
          <a:xfrm>
            <a:off x="1307128" y="3918674"/>
            <a:ext cx="2933558" cy="2535214"/>
            <a:chOff x="1347465" y="3637599"/>
            <a:chExt cx="2933558" cy="2535214"/>
          </a:xfrm>
        </p:grpSpPr>
        <p:sp>
          <p:nvSpPr>
            <p:cNvPr id="744" name="Google Shape;744;p21"/>
            <p:cNvSpPr/>
            <p:nvPr/>
          </p:nvSpPr>
          <p:spPr>
            <a:xfrm>
              <a:off x="1347465" y="3637599"/>
              <a:ext cx="2933558" cy="387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Be Friendly, Responsive, Helpful</a:t>
              </a:r>
              <a:endPara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1356991" y="4141528"/>
              <a:ext cx="2277861" cy="2031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5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You are more easily recommended by customers if you are </a:t>
              </a:r>
              <a:r>
                <a:rPr lang="zh-CN" sz="15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warm hearted</a:t>
              </a:r>
              <a:r>
                <a:rPr lang="zh-CN" sz="15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enough, which can even outweigh some shortcomings of the houses.</a:t>
              </a:r>
              <a:endParaRPr/>
            </a:p>
          </p:txBody>
        </p:sp>
        <p:cxnSp>
          <p:nvCxnSpPr>
            <p:cNvPr id="746" name="Google Shape;746;p21"/>
            <p:cNvCxnSpPr/>
            <p:nvPr/>
          </p:nvCxnSpPr>
          <p:spPr>
            <a:xfrm>
              <a:off x="1448324" y="3997643"/>
              <a:ext cx="249382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47" name="Google Shape;747;p21"/>
          <p:cNvGrpSpPr/>
          <p:nvPr/>
        </p:nvGrpSpPr>
        <p:grpSpPr>
          <a:xfrm>
            <a:off x="1401383" y="3380022"/>
            <a:ext cx="407895" cy="457841"/>
            <a:chOff x="5535613" y="-1690688"/>
            <a:chExt cx="544513" cy="611188"/>
          </a:xfrm>
        </p:grpSpPr>
        <p:sp>
          <p:nvSpPr>
            <p:cNvPr id="748" name="Google Shape;748;p21"/>
            <p:cNvSpPr/>
            <p:nvPr/>
          </p:nvSpPr>
          <p:spPr>
            <a:xfrm>
              <a:off x="5535613" y="-1309688"/>
              <a:ext cx="544513" cy="230188"/>
            </a:xfrm>
            <a:custGeom>
              <a:avLst/>
              <a:gdLst/>
              <a:ahLst/>
              <a:cxnLst/>
              <a:rect l="l" t="t" r="r" b="b"/>
              <a:pathLst>
                <a:path w="128" h="54" extrusionOk="0">
                  <a:moveTo>
                    <a:pt x="23" y="3"/>
                  </a:moveTo>
                  <a:cubicBezTo>
                    <a:pt x="23" y="3"/>
                    <a:pt x="0" y="27"/>
                    <a:pt x="0" y="54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8" y="54"/>
                    <a:pt x="122" y="23"/>
                    <a:pt x="105" y="5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39" y="0"/>
                    <a:pt x="39" y="0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49" name="Google Shape;749;p21"/>
            <p:cNvSpPr/>
            <p:nvPr/>
          </p:nvSpPr>
          <p:spPr>
            <a:xfrm>
              <a:off x="5619750" y="-1690688"/>
              <a:ext cx="361950" cy="354013"/>
            </a:xfrm>
            <a:prstGeom prst="ellipse">
              <a:avLst/>
            </a:pr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750" name="Google Shape;750;p21"/>
          <p:cNvGrpSpPr/>
          <p:nvPr/>
        </p:nvGrpSpPr>
        <p:grpSpPr>
          <a:xfrm>
            <a:off x="8577339" y="3454904"/>
            <a:ext cx="280650" cy="387678"/>
            <a:chOff x="6462713" y="-836613"/>
            <a:chExt cx="374650" cy="517525"/>
          </a:xfrm>
        </p:grpSpPr>
        <p:sp>
          <p:nvSpPr>
            <p:cNvPr id="751" name="Google Shape;751;p21"/>
            <p:cNvSpPr/>
            <p:nvPr/>
          </p:nvSpPr>
          <p:spPr>
            <a:xfrm>
              <a:off x="6462713" y="-836613"/>
              <a:ext cx="374650" cy="517525"/>
            </a:xfrm>
            <a:custGeom>
              <a:avLst/>
              <a:gdLst/>
              <a:ahLst/>
              <a:cxnLst/>
              <a:rect l="l" t="t" r="r" b="b"/>
              <a:pathLst>
                <a:path w="88" h="121" extrusionOk="0">
                  <a:moveTo>
                    <a:pt x="88" y="43"/>
                  </a:moveTo>
                  <a:cubicBezTo>
                    <a:pt x="88" y="54"/>
                    <a:pt x="81" y="70"/>
                    <a:pt x="73" y="85"/>
                  </a:cubicBezTo>
                  <a:cubicBezTo>
                    <a:pt x="65" y="99"/>
                    <a:pt x="60" y="105"/>
                    <a:pt x="53" y="114"/>
                  </a:cubicBezTo>
                  <a:cubicBezTo>
                    <a:pt x="52" y="115"/>
                    <a:pt x="46" y="121"/>
                    <a:pt x="44" y="121"/>
                  </a:cubicBezTo>
                  <a:cubicBezTo>
                    <a:pt x="41" y="121"/>
                    <a:pt x="36" y="114"/>
                    <a:pt x="34" y="113"/>
                  </a:cubicBezTo>
                  <a:cubicBezTo>
                    <a:pt x="28" y="106"/>
                    <a:pt x="26" y="102"/>
                    <a:pt x="18" y="88"/>
                  </a:cubicBezTo>
                  <a:cubicBezTo>
                    <a:pt x="9" y="73"/>
                    <a:pt x="0" y="54"/>
                    <a:pt x="0" y="43"/>
                  </a:cubicBezTo>
                  <a:cubicBezTo>
                    <a:pt x="0" y="19"/>
                    <a:pt x="19" y="0"/>
                    <a:pt x="44" y="0"/>
                  </a:cubicBezTo>
                  <a:cubicBezTo>
                    <a:pt x="68" y="0"/>
                    <a:pt x="88" y="19"/>
                    <a:pt x="88" y="43"/>
                  </a:cubicBezTo>
                  <a:close/>
                </a:path>
              </a:pathLst>
            </a:cu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52" name="Google Shape;752;p21"/>
            <p:cNvSpPr/>
            <p:nvPr/>
          </p:nvSpPr>
          <p:spPr>
            <a:xfrm>
              <a:off x="6551613" y="-742951"/>
              <a:ext cx="187325" cy="179388"/>
            </a:xfrm>
            <a:prstGeom prst="ellipse">
              <a:avLst/>
            </a:prstGeom>
            <a:noFill/>
            <a:ln w="17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cxnSp>
        <p:nvCxnSpPr>
          <p:cNvPr id="753" name="Google Shape;753;p21"/>
          <p:cNvCxnSpPr/>
          <p:nvPr/>
        </p:nvCxnSpPr>
        <p:spPr>
          <a:xfrm rot="10800000">
            <a:off x="4170243" y="3505612"/>
            <a:ext cx="0" cy="1936831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411"/>
              </a:schemeClr>
            </a:solidFill>
            <a:prstDash val="lgDash"/>
            <a:miter lim="800000"/>
            <a:headEnd type="none" w="sm" len="sm"/>
            <a:tailEnd type="none" w="sm" len="sm"/>
          </a:ln>
        </p:spPr>
      </p:cxnSp>
      <p:cxnSp>
        <p:nvCxnSpPr>
          <p:cNvPr id="754" name="Google Shape;754;p21"/>
          <p:cNvCxnSpPr/>
          <p:nvPr/>
        </p:nvCxnSpPr>
        <p:spPr>
          <a:xfrm rot="10800000">
            <a:off x="7900629" y="3505612"/>
            <a:ext cx="0" cy="1936831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411"/>
              </a:schemeClr>
            </a:solidFill>
            <a:prstDash val="lgDash"/>
            <a:miter lim="800000"/>
            <a:headEnd type="none" w="sm" len="sm"/>
            <a:tailEnd type="none" w="sm" len="sm"/>
          </a:ln>
        </p:spPr>
      </p:cxnSp>
      <p:sp>
        <p:nvSpPr>
          <p:cNvPr id="755" name="Google Shape;755;p21"/>
          <p:cNvSpPr/>
          <p:nvPr/>
        </p:nvSpPr>
        <p:spPr>
          <a:xfrm>
            <a:off x="552620" y="1159939"/>
            <a:ext cx="3041895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Suggestions…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6" name="Google Shape;756;p21"/>
          <p:cNvCxnSpPr/>
          <p:nvPr/>
        </p:nvCxnSpPr>
        <p:spPr>
          <a:xfrm>
            <a:off x="594621" y="1850238"/>
            <a:ext cx="615053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57" name="Google Shape;757;p21"/>
          <p:cNvSpPr/>
          <p:nvPr/>
        </p:nvSpPr>
        <p:spPr>
          <a:xfrm>
            <a:off x="526116" y="1950161"/>
            <a:ext cx="4911601" cy="38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CN" sz="1600" b="0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 Airbnb Hosts in </a:t>
            </a:r>
            <a:r>
              <a:rPr lang="zh-CN" sz="1600" b="1" i="0" u="none" strike="noStrike" cap="none" dirty="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</a:t>
            </a:r>
            <a:endParaRPr sz="1600" b="1" i="0" u="none" strike="noStrike" cap="none" dirty="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758" name="Google Shape;758;p21"/>
          <p:cNvGrpSpPr/>
          <p:nvPr/>
        </p:nvGrpSpPr>
        <p:grpSpPr>
          <a:xfrm>
            <a:off x="4832205" y="3938553"/>
            <a:ext cx="2933558" cy="2535214"/>
            <a:chOff x="1347465" y="3637599"/>
            <a:chExt cx="2933558" cy="2535214"/>
          </a:xfrm>
        </p:grpSpPr>
        <p:sp>
          <p:nvSpPr>
            <p:cNvPr id="759" name="Google Shape;759;p21"/>
            <p:cNvSpPr/>
            <p:nvPr/>
          </p:nvSpPr>
          <p:spPr>
            <a:xfrm>
              <a:off x="1347465" y="3637599"/>
              <a:ext cx="2933558" cy="387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Setting Proper Availabe Periods</a:t>
              </a:r>
              <a:endPara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60" name="Google Shape;760;p21"/>
            <p:cNvSpPr/>
            <p:nvPr/>
          </p:nvSpPr>
          <p:spPr>
            <a:xfrm>
              <a:off x="1356991" y="4141528"/>
              <a:ext cx="2277861" cy="2031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5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Consider whether to attract more long-term tenants or short-term tourists because that really influences your pricing strategy.</a:t>
              </a:r>
              <a:endParaRPr/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761" name="Google Shape;761;p21"/>
            <p:cNvCxnSpPr/>
            <p:nvPr/>
          </p:nvCxnSpPr>
          <p:spPr>
            <a:xfrm>
              <a:off x="1448324" y="3997643"/>
              <a:ext cx="249382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62" name="Google Shape;762;p21"/>
          <p:cNvGrpSpPr/>
          <p:nvPr/>
        </p:nvGrpSpPr>
        <p:grpSpPr>
          <a:xfrm>
            <a:off x="8503059" y="3885547"/>
            <a:ext cx="2933558" cy="2812213"/>
            <a:chOff x="1347465" y="3637599"/>
            <a:chExt cx="2933558" cy="2812213"/>
          </a:xfrm>
        </p:grpSpPr>
        <p:sp>
          <p:nvSpPr>
            <p:cNvPr id="763" name="Google Shape;763;p21"/>
            <p:cNvSpPr/>
            <p:nvPr/>
          </p:nvSpPr>
          <p:spPr>
            <a:xfrm>
              <a:off x="1347465" y="3637599"/>
              <a:ext cx="2933558" cy="387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Be Close to Subways </a:t>
              </a:r>
              <a:endParaRPr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64" name="Google Shape;764;p21"/>
            <p:cNvSpPr/>
            <p:nvPr/>
          </p:nvSpPr>
          <p:spPr>
            <a:xfrm>
              <a:off x="1356991" y="4141528"/>
              <a:ext cx="2277861" cy="23082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5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You are easily recommended if they have easy access to public transportation. You don’t have to price your listings lower if you are not in the center of Beijing. </a:t>
              </a:r>
              <a:endParaRPr/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765" name="Google Shape;765;p21"/>
            <p:cNvCxnSpPr/>
            <p:nvPr/>
          </p:nvCxnSpPr>
          <p:spPr>
            <a:xfrm>
              <a:off x="1448324" y="3997643"/>
              <a:ext cx="249382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22"/>
          <p:cNvSpPr/>
          <p:nvPr/>
        </p:nvSpPr>
        <p:spPr>
          <a:xfrm>
            <a:off x="3604589" y="519066"/>
            <a:ext cx="5035826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Goals in the Future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Criticisms &amp; </a:t>
            </a:r>
            <a:r>
              <a:rPr lang="zh-CN" sz="28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Future Directions</a:t>
            </a:r>
            <a:endParaRPr sz="14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2" name="Google Shape;772;p22"/>
          <p:cNvCxnSpPr/>
          <p:nvPr/>
        </p:nvCxnSpPr>
        <p:spPr>
          <a:xfrm>
            <a:off x="5771319" y="1371287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73" name="Google Shape;773;p22"/>
          <p:cNvGrpSpPr/>
          <p:nvPr/>
        </p:nvGrpSpPr>
        <p:grpSpPr>
          <a:xfrm>
            <a:off x="1531573" y="2065384"/>
            <a:ext cx="8895492" cy="4316234"/>
            <a:chOff x="1531573" y="2065384"/>
            <a:chExt cx="8895492" cy="4316234"/>
          </a:xfrm>
        </p:grpSpPr>
        <p:cxnSp>
          <p:nvCxnSpPr>
            <p:cNvPr id="774" name="Google Shape;774;p22"/>
            <p:cNvCxnSpPr/>
            <p:nvPr/>
          </p:nvCxnSpPr>
          <p:spPr>
            <a:xfrm rot="10800000" flipH="1">
              <a:off x="3067107" y="2581100"/>
              <a:ext cx="2259260" cy="964061"/>
            </a:xfrm>
            <a:prstGeom prst="straightConnector1">
              <a:avLst/>
            </a:prstGeom>
            <a:noFill/>
            <a:ln w="9525" cap="flat" cmpd="sng">
              <a:solidFill>
                <a:srgbClr val="0C0C0C">
                  <a:alpha val="4823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775" name="Google Shape;775;p22"/>
            <p:cNvGrpSpPr/>
            <p:nvPr/>
          </p:nvGrpSpPr>
          <p:grpSpPr>
            <a:xfrm>
              <a:off x="4937345" y="2065384"/>
              <a:ext cx="5489720" cy="4316234"/>
              <a:chOff x="4937345" y="2065384"/>
              <a:chExt cx="5489720" cy="4316234"/>
            </a:xfrm>
          </p:grpSpPr>
          <p:sp>
            <p:nvSpPr>
              <p:cNvPr id="776" name="Google Shape;776;p22"/>
              <p:cNvSpPr/>
              <p:nvPr/>
            </p:nvSpPr>
            <p:spPr>
              <a:xfrm>
                <a:off x="5570235" y="2065384"/>
                <a:ext cx="796413" cy="796413"/>
              </a:xfrm>
              <a:prstGeom prst="ellipse">
                <a:avLst/>
              </a:prstGeom>
              <a:solidFill>
                <a:srgbClr val="2425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777" name="Google Shape;777;p22"/>
              <p:cNvSpPr/>
              <p:nvPr/>
            </p:nvSpPr>
            <p:spPr>
              <a:xfrm>
                <a:off x="9034561" y="3364560"/>
                <a:ext cx="796413" cy="796413"/>
              </a:xfrm>
              <a:prstGeom prst="ellipse">
                <a:avLst/>
              </a:prstGeom>
              <a:solidFill>
                <a:srgbClr val="2425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778" name="Google Shape;778;p22"/>
              <p:cNvSpPr/>
              <p:nvPr/>
            </p:nvSpPr>
            <p:spPr>
              <a:xfrm>
                <a:off x="5098239" y="3522302"/>
                <a:ext cx="1799303" cy="45719"/>
              </a:xfrm>
              <a:prstGeom prst="rect">
                <a:avLst/>
              </a:prstGeom>
              <a:solidFill>
                <a:srgbClr val="2425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779" name="Google Shape;779;p22"/>
              <p:cNvSpPr/>
              <p:nvPr/>
            </p:nvSpPr>
            <p:spPr>
              <a:xfrm>
                <a:off x="8533114" y="4824357"/>
                <a:ext cx="1799303" cy="45719"/>
              </a:xfrm>
              <a:prstGeom prst="rect">
                <a:avLst/>
              </a:prstGeom>
              <a:solidFill>
                <a:srgbClr val="2425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780" name="Google Shape;780;p22"/>
              <p:cNvCxnSpPr/>
              <p:nvPr/>
            </p:nvCxnSpPr>
            <p:spPr>
              <a:xfrm>
                <a:off x="6553200" y="2581099"/>
                <a:ext cx="2279390" cy="913596"/>
              </a:xfrm>
              <a:prstGeom prst="straightConnector1">
                <a:avLst/>
              </a:prstGeom>
              <a:noFill/>
              <a:ln w="9525" cap="flat" cmpd="sng">
                <a:solidFill>
                  <a:srgbClr val="0C0C0C">
                    <a:alpha val="48235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781" name="Google Shape;781;p22"/>
              <p:cNvSpPr/>
              <p:nvPr/>
            </p:nvSpPr>
            <p:spPr>
              <a:xfrm>
                <a:off x="4937345" y="2909960"/>
                <a:ext cx="2241289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zh-CN" sz="1600" b="1" i="0" u="none" strike="noStrike" cap="none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No Polarity Scores For Chinese Comments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22"/>
              <p:cNvSpPr/>
              <p:nvPr/>
            </p:nvSpPr>
            <p:spPr>
              <a:xfrm>
                <a:off x="8619964" y="4229120"/>
                <a:ext cx="16256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zh-CN" sz="1600" b="1" i="0" u="none" strike="noStrike" cap="none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Not Address the COVID-19</a:t>
                </a:r>
                <a:endParaRPr sz="1600" b="1" i="0" u="none" strike="noStrike" cap="none">
                  <a:solidFill>
                    <a:srgbClr val="0C0C0C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783" name="Google Shape;783;p22"/>
              <p:cNvSpPr/>
              <p:nvPr/>
            </p:nvSpPr>
            <p:spPr>
              <a:xfrm>
                <a:off x="5003590" y="3591021"/>
                <a:ext cx="1988600" cy="20312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zh-CN" sz="1200" b="0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We only Built </a:t>
                </a:r>
                <a:r>
                  <a:rPr lang="zh-CN" sz="1200" b="1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Polarity Scores for English Comment</a:t>
                </a:r>
                <a:r>
                  <a:rPr lang="zh-CN" sz="1200" b="0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s of </a:t>
                </a:r>
                <a:r>
                  <a:rPr lang="zh-CN" sz="1200" b="1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Both City’s </a:t>
                </a:r>
                <a:r>
                  <a:rPr lang="zh-CN" sz="1200" b="0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Reviews Data. Hopefully We Can Gain Access to</a:t>
                </a:r>
                <a:r>
                  <a:rPr lang="en-US" altLang="zh-CN" sz="1200" b="0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appropriate </a:t>
                </a:r>
                <a:r>
                  <a:rPr lang="zh-CN" sz="1200" b="0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Chinese Sentiment </a:t>
                </a:r>
                <a:r>
                  <a:rPr lang="en-US" altLang="zh-CN" sz="1200" b="0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Database </a:t>
                </a:r>
                <a:r>
                  <a:rPr lang="zh-CN" sz="1200" b="0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in the Future</a:t>
                </a:r>
                <a:endParaRPr sz="1200" b="0" i="0" u="none" strike="noStrike" cap="none" dirty="0">
                  <a:solidFill>
                    <a:srgbClr val="0C0C0C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784" name="Google Shape;784;p22"/>
              <p:cNvSpPr/>
              <p:nvPr/>
            </p:nvSpPr>
            <p:spPr>
              <a:xfrm>
                <a:off x="8438465" y="4904331"/>
                <a:ext cx="1988600" cy="14772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zh-CN" sz="1200" b="0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Black Swan – There is </a:t>
                </a:r>
                <a:r>
                  <a:rPr lang="zh-CN" sz="1200" b="1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No Supply and Demand</a:t>
                </a:r>
                <a:r>
                  <a:rPr lang="zh-CN" sz="1200" b="0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in Beijing Airbnb Marketplaces. Hopefully We Can </a:t>
                </a:r>
                <a:r>
                  <a:rPr lang="zh-CN" sz="1200" b="1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Simulate </a:t>
                </a:r>
                <a:r>
                  <a:rPr lang="zh-CN" sz="1200" b="0" i="0" u="none" strike="noStrike" cap="none" dirty="0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It in the Future</a:t>
                </a:r>
                <a:endParaRPr sz="1200" b="0" i="0" u="none" strike="noStrike" cap="none" dirty="0">
                  <a:solidFill>
                    <a:srgbClr val="0C0C0C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785" name="Google Shape;785;p22"/>
              <p:cNvSpPr/>
              <p:nvPr/>
            </p:nvSpPr>
            <p:spPr>
              <a:xfrm rot="-900000">
                <a:off x="5832962" y="2378238"/>
                <a:ext cx="270957" cy="170704"/>
              </a:xfrm>
              <a:custGeom>
                <a:avLst/>
                <a:gdLst/>
                <a:ahLst/>
                <a:cxnLst/>
                <a:rect l="l" t="t" r="r" b="b"/>
                <a:pathLst>
                  <a:path w="200" h="144" extrusionOk="0">
                    <a:moveTo>
                      <a:pt x="188" y="144"/>
                    </a:moveTo>
                    <a:cubicBezTo>
                      <a:pt x="182" y="144"/>
                      <a:pt x="176" y="139"/>
                      <a:pt x="176" y="134"/>
                    </a:cubicBezTo>
                    <a:cubicBezTo>
                      <a:pt x="176" y="10"/>
                      <a:pt x="176" y="10"/>
                      <a:pt x="176" y="10"/>
                    </a:cubicBezTo>
                    <a:cubicBezTo>
                      <a:pt x="176" y="5"/>
                      <a:pt x="182" y="0"/>
                      <a:pt x="188" y="0"/>
                    </a:cubicBezTo>
                    <a:cubicBezTo>
                      <a:pt x="194" y="0"/>
                      <a:pt x="200" y="5"/>
                      <a:pt x="200" y="10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200" y="139"/>
                      <a:pt x="194" y="144"/>
                      <a:pt x="188" y="144"/>
                    </a:cubicBezTo>
                    <a:close/>
                    <a:moveTo>
                      <a:pt x="137" y="130"/>
                    </a:moveTo>
                    <a:cubicBezTo>
                      <a:pt x="137" y="138"/>
                      <a:pt x="131" y="144"/>
                      <a:pt x="123" y="144"/>
                    </a:cubicBezTo>
                    <a:cubicBezTo>
                      <a:pt x="61" y="144"/>
                      <a:pt x="61" y="144"/>
                      <a:pt x="61" y="144"/>
                    </a:cubicBezTo>
                    <a:cubicBezTo>
                      <a:pt x="54" y="144"/>
                      <a:pt x="48" y="138"/>
                      <a:pt x="48" y="130"/>
                    </a:cubicBezTo>
                    <a:cubicBezTo>
                      <a:pt x="48" y="103"/>
                      <a:pt x="48" y="103"/>
                      <a:pt x="48" y="103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172" y="14"/>
                      <a:pt x="172" y="14"/>
                      <a:pt x="172" y="14"/>
                    </a:cubicBezTo>
                    <a:cubicBezTo>
                      <a:pt x="172" y="131"/>
                      <a:pt x="172" y="131"/>
                      <a:pt x="172" y="131"/>
                    </a:cubicBezTo>
                    <a:cubicBezTo>
                      <a:pt x="137" y="123"/>
                      <a:pt x="137" y="123"/>
                      <a:pt x="137" y="123"/>
                    </a:cubicBezTo>
                    <a:lnTo>
                      <a:pt x="137" y="130"/>
                    </a:lnTo>
                    <a:close/>
                    <a:moveTo>
                      <a:pt x="128" y="121"/>
                    </a:moveTo>
                    <a:cubicBezTo>
                      <a:pt x="56" y="105"/>
                      <a:pt x="56" y="105"/>
                      <a:pt x="56" y="105"/>
                    </a:cubicBezTo>
                    <a:cubicBezTo>
                      <a:pt x="56" y="129"/>
                      <a:pt x="56" y="129"/>
                      <a:pt x="56" y="129"/>
                    </a:cubicBezTo>
                    <a:cubicBezTo>
                      <a:pt x="56" y="133"/>
                      <a:pt x="61" y="136"/>
                      <a:pt x="64" y="136"/>
                    </a:cubicBezTo>
                    <a:cubicBezTo>
                      <a:pt x="121" y="136"/>
                      <a:pt x="121" y="136"/>
                      <a:pt x="121" y="136"/>
                    </a:cubicBezTo>
                    <a:cubicBezTo>
                      <a:pt x="125" y="136"/>
                      <a:pt x="128" y="133"/>
                      <a:pt x="128" y="129"/>
                    </a:cubicBezTo>
                    <a:lnTo>
                      <a:pt x="128" y="121"/>
                    </a:lnTo>
                    <a:close/>
                    <a:moveTo>
                      <a:pt x="7" y="103"/>
                    </a:moveTo>
                    <a:cubicBezTo>
                      <a:pt x="3" y="103"/>
                      <a:pt x="0" y="100"/>
                      <a:pt x="0" y="96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4"/>
                      <a:pt x="3" y="41"/>
                      <a:pt x="7" y="41"/>
                    </a:cubicBezTo>
                    <a:cubicBezTo>
                      <a:pt x="10" y="41"/>
                      <a:pt x="15" y="44"/>
                      <a:pt x="15" y="48"/>
                    </a:cubicBezTo>
                    <a:cubicBezTo>
                      <a:pt x="15" y="96"/>
                      <a:pt x="15" y="96"/>
                      <a:pt x="15" y="96"/>
                    </a:cubicBezTo>
                    <a:cubicBezTo>
                      <a:pt x="15" y="100"/>
                      <a:pt x="10" y="103"/>
                      <a:pt x="7" y="103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786" name="Google Shape;786;p22"/>
              <p:cNvSpPr/>
              <p:nvPr/>
            </p:nvSpPr>
            <p:spPr>
              <a:xfrm>
                <a:off x="9321448" y="3647238"/>
                <a:ext cx="222633" cy="3058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00" extrusionOk="0">
                    <a:moveTo>
                      <a:pt x="140" y="184"/>
                    </a:moveTo>
                    <a:cubicBezTo>
                      <a:pt x="142" y="184"/>
                      <a:pt x="144" y="186"/>
                      <a:pt x="144" y="188"/>
                    </a:cubicBezTo>
                    <a:cubicBezTo>
                      <a:pt x="144" y="190"/>
                      <a:pt x="144" y="200"/>
                      <a:pt x="144" y="200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0" y="200"/>
                      <a:pt x="0" y="190"/>
                      <a:pt x="0" y="188"/>
                    </a:cubicBezTo>
                    <a:cubicBezTo>
                      <a:pt x="0" y="186"/>
                      <a:pt x="2" y="184"/>
                      <a:pt x="4" y="184"/>
                    </a:cubicBezTo>
                    <a:cubicBezTo>
                      <a:pt x="16" y="184"/>
                      <a:pt x="16" y="184"/>
                      <a:pt x="16" y="184"/>
                    </a:cubicBezTo>
                    <a:cubicBezTo>
                      <a:pt x="17" y="135"/>
                      <a:pt x="49" y="120"/>
                      <a:pt x="49" y="100"/>
                    </a:cubicBezTo>
                    <a:cubicBezTo>
                      <a:pt x="49" y="80"/>
                      <a:pt x="16" y="79"/>
                      <a:pt x="1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4"/>
                      <a:pt x="0" y="12"/>
                    </a:cubicBezTo>
                    <a:cubicBezTo>
                      <a:pt x="0" y="10"/>
                      <a:pt x="0" y="0"/>
                      <a:pt x="0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44" y="0"/>
                      <a:pt x="144" y="10"/>
                      <a:pt x="144" y="12"/>
                    </a:cubicBezTo>
                    <a:cubicBezTo>
                      <a:pt x="144" y="14"/>
                      <a:pt x="142" y="16"/>
                      <a:pt x="140" y="16"/>
                    </a:cubicBezTo>
                    <a:cubicBezTo>
                      <a:pt x="126" y="16"/>
                      <a:pt x="126" y="16"/>
                      <a:pt x="126" y="16"/>
                    </a:cubicBezTo>
                    <a:cubicBezTo>
                      <a:pt x="126" y="79"/>
                      <a:pt x="93" y="80"/>
                      <a:pt x="93" y="100"/>
                    </a:cubicBezTo>
                    <a:cubicBezTo>
                      <a:pt x="93" y="120"/>
                      <a:pt x="125" y="135"/>
                      <a:pt x="126" y="184"/>
                    </a:cubicBezTo>
                    <a:lnTo>
                      <a:pt x="140" y="184"/>
                    </a:lnTo>
                    <a:close/>
                    <a:moveTo>
                      <a:pt x="83" y="100"/>
                    </a:moveTo>
                    <a:cubicBezTo>
                      <a:pt x="83" y="80"/>
                      <a:pt x="115" y="79"/>
                      <a:pt x="11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7" y="79"/>
                      <a:pt x="60" y="80"/>
                      <a:pt x="60" y="100"/>
                    </a:cubicBezTo>
                    <a:cubicBezTo>
                      <a:pt x="60" y="119"/>
                      <a:pt x="27" y="134"/>
                      <a:pt x="27" y="184"/>
                    </a:cubicBezTo>
                    <a:cubicBezTo>
                      <a:pt x="32" y="184"/>
                      <a:pt x="32" y="184"/>
                      <a:pt x="32" y="184"/>
                    </a:cubicBezTo>
                    <a:cubicBezTo>
                      <a:pt x="34" y="180"/>
                      <a:pt x="38" y="175"/>
                      <a:pt x="46" y="171"/>
                    </a:cubicBezTo>
                    <a:cubicBezTo>
                      <a:pt x="55" y="166"/>
                      <a:pt x="55" y="166"/>
                      <a:pt x="55" y="166"/>
                    </a:cubicBezTo>
                    <a:cubicBezTo>
                      <a:pt x="62" y="163"/>
                      <a:pt x="65" y="161"/>
                      <a:pt x="67" y="160"/>
                    </a:cubicBezTo>
                    <a:cubicBezTo>
                      <a:pt x="68" y="159"/>
                      <a:pt x="69" y="156"/>
                      <a:pt x="71" y="152"/>
                    </a:cubicBezTo>
                    <a:cubicBezTo>
                      <a:pt x="72" y="156"/>
                      <a:pt x="74" y="159"/>
                      <a:pt x="75" y="160"/>
                    </a:cubicBezTo>
                    <a:cubicBezTo>
                      <a:pt x="76" y="161"/>
                      <a:pt x="80" y="163"/>
                      <a:pt x="86" y="166"/>
                    </a:cubicBezTo>
                    <a:cubicBezTo>
                      <a:pt x="96" y="171"/>
                      <a:pt x="96" y="171"/>
                      <a:pt x="96" y="171"/>
                    </a:cubicBezTo>
                    <a:cubicBezTo>
                      <a:pt x="103" y="175"/>
                      <a:pt x="108" y="180"/>
                      <a:pt x="109" y="184"/>
                    </a:cubicBezTo>
                    <a:cubicBezTo>
                      <a:pt x="116" y="184"/>
                      <a:pt x="116" y="184"/>
                      <a:pt x="116" y="184"/>
                    </a:cubicBezTo>
                    <a:cubicBezTo>
                      <a:pt x="115" y="134"/>
                      <a:pt x="83" y="119"/>
                      <a:pt x="83" y="100"/>
                    </a:cubicBezTo>
                    <a:close/>
                    <a:moveTo>
                      <a:pt x="75" y="89"/>
                    </a:moveTo>
                    <a:cubicBezTo>
                      <a:pt x="74" y="91"/>
                      <a:pt x="73" y="94"/>
                      <a:pt x="73" y="99"/>
                    </a:cubicBezTo>
                    <a:cubicBezTo>
                      <a:pt x="73" y="100"/>
                      <a:pt x="72" y="103"/>
                      <a:pt x="72" y="106"/>
                    </a:cubicBezTo>
                    <a:cubicBezTo>
                      <a:pt x="71" y="103"/>
                      <a:pt x="71" y="100"/>
                      <a:pt x="71" y="99"/>
                    </a:cubicBezTo>
                    <a:cubicBezTo>
                      <a:pt x="70" y="94"/>
                      <a:pt x="69" y="91"/>
                      <a:pt x="68" y="89"/>
                    </a:cubicBezTo>
                    <a:cubicBezTo>
                      <a:pt x="68" y="87"/>
                      <a:pt x="65" y="84"/>
                      <a:pt x="61" y="79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45" y="63"/>
                      <a:pt x="41" y="58"/>
                      <a:pt x="39" y="55"/>
                    </a:cubicBezTo>
                    <a:cubicBezTo>
                      <a:pt x="50" y="62"/>
                      <a:pt x="61" y="65"/>
                      <a:pt x="72" y="65"/>
                    </a:cubicBezTo>
                    <a:cubicBezTo>
                      <a:pt x="82" y="65"/>
                      <a:pt x="93" y="62"/>
                      <a:pt x="104" y="55"/>
                    </a:cubicBezTo>
                    <a:cubicBezTo>
                      <a:pt x="102" y="58"/>
                      <a:pt x="98" y="63"/>
                      <a:pt x="92" y="69"/>
                    </a:cubicBezTo>
                    <a:cubicBezTo>
                      <a:pt x="83" y="79"/>
                      <a:pt x="83" y="79"/>
                      <a:pt x="83" y="79"/>
                    </a:cubicBezTo>
                    <a:cubicBezTo>
                      <a:pt x="78" y="84"/>
                      <a:pt x="76" y="87"/>
                      <a:pt x="75" y="89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grpSp>
          <p:nvGrpSpPr>
            <p:cNvPr id="787" name="Google Shape;787;p22"/>
            <p:cNvGrpSpPr/>
            <p:nvPr/>
          </p:nvGrpSpPr>
          <p:grpSpPr>
            <a:xfrm>
              <a:off x="1531573" y="3468621"/>
              <a:ext cx="1988600" cy="2536609"/>
              <a:chOff x="1531573" y="3468621"/>
              <a:chExt cx="1988600" cy="2536609"/>
            </a:xfrm>
          </p:grpSpPr>
          <p:sp>
            <p:nvSpPr>
              <p:cNvPr id="788" name="Google Shape;788;p22"/>
              <p:cNvSpPr/>
              <p:nvPr/>
            </p:nvSpPr>
            <p:spPr>
              <a:xfrm>
                <a:off x="1583631" y="4713504"/>
                <a:ext cx="1799303" cy="45719"/>
              </a:xfrm>
              <a:prstGeom prst="rect">
                <a:avLst/>
              </a:prstGeom>
              <a:solidFill>
                <a:srgbClr val="24252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789" name="Google Shape;789;p22"/>
              <p:cNvSpPr/>
              <p:nvPr/>
            </p:nvSpPr>
            <p:spPr>
              <a:xfrm>
                <a:off x="1670482" y="4329251"/>
                <a:ext cx="162560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zh-CN" sz="1600" b="1" i="0" u="none" strike="noStrike" cap="none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No Image Data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2"/>
              <p:cNvSpPr/>
              <p:nvPr/>
            </p:nvSpPr>
            <p:spPr>
              <a:xfrm>
                <a:off x="1531573" y="4804942"/>
                <a:ext cx="1988600" cy="1200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zh-CN" sz="1200" b="0" i="0" u="none" strike="noStrike" cap="none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Beautiful Pictures May Influence </a:t>
                </a:r>
                <a:r>
                  <a:rPr lang="zh-CN" sz="1200" b="1" i="0" u="none" strike="noStrike" cap="none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the Demand </a:t>
                </a:r>
                <a:r>
                  <a:rPr lang="zh-CN" sz="1200" b="0" i="0" u="none" strike="noStrike" cap="none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of the Houses, and thereby Influence </a:t>
                </a:r>
                <a:r>
                  <a:rPr lang="zh-CN" sz="1200" b="1" i="0" u="none" strike="noStrike" cap="none">
                    <a:solidFill>
                      <a:srgbClr val="0C0C0C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the Pricing</a:t>
                </a:r>
                <a:endParaRPr sz="1200" b="1" i="0" u="none" strike="noStrike" cap="none">
                  <a:solidFill>
                    <a:srgbClr val="0C0C0C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grpSp>
            <p:nvGrpSpPr>
              <p:cNvPr id="791" name="Google Shape;791;p22"/>
              <p:cNvGrpSpPr/>
              <p:nvPr/>
            </p:nvGrpSpPr>
            <p:grpSpPr>
              <a:xfrm>
                <a:off x="2025442" y="3468621"/>
                <a:ext cx="796413" cy="796413"/>
                <a:chOff x="2025442" y="3468621"/>
                <a:chExt cx="796413" cy="796413"/>
              </a:xfrm>
            </p:grpSpPr>
            <p:sp>
              <p:nvSpPr>
                <p:cNvPr id="792" name="Google Shape;792;p22"/>
                <p:cNvSpPr/>
                <p:nvPr/>
              </p:nvSpPr>
              <p:spPr>
                <a:xfrm>
                  <a:off x="2025442" y="3468621"/>
                  <a:ext cx="796413" cy="796413"/>
                </a:xfrm>
                <a:prstGeom prst="ellipse">
                  <a:avLst/>
                </a:prstGeom>
                <a:solidFill>
                  <a:srgbClr val="24252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  <p:grpSp>
              <p:nvGrpSpPr>
                <p:cNvPr id="793" name="Google Shape;793;p22"/>
                <p:cNvGrpSpPr/>
                <p:nvPr/>
              </p:nvGrpSpPr>
              <p:grpSpPr>
                <a:xfrm>
                  <a:off x="2288308" y="3766043"/>
                  <a:ext cx="270680" cy="211714"/>
                  <a:chOff x="0" y="0"/>
                  <a:chExt cx="541360" cy="423426"/>
                </a:xfrm>
              </p:grpSpPr>
              <p:sp>
                <p:nvSpPr>
                  <p:cNvPr id="794" name="Google Shape;794;p22"/>
                  <p:cNvSpPr/>
                  <p:nvPr/>
                </p:nvSpPr>
                <p:spPr>
                  <a:xfrm>
                    <a:off x="0" y="0"/>
                    <a:ext cx="541360" cy="4234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 extrusionOk="0">
                        <a:moveTo>
                          <a:pt x="1603" y="21600"/>
                        </a:moveTo>
                        <a:cubicBezTo>
                          <a:pt x="16622" y="21600"/>
                          <a:pt x="16622" y="21600"/>
                          <a:pt x="16622" y="21600"/>
                        </a:cubicBezTo>
                        <a:cubicBezTo>
                          <a:pt x="17550" y="21600"/>
                          <a:pt x="18225" y="20736"/>
                          <a:pt x="18225" y="19548"/>
                        </a:cubicBezTo>
                        <a:cubicBezTo>
                          <a:pt x="18225" y="18144"/>
                          <a:pt x="18225" y="18144"/>
                          <a:pt x="18225" y="18144"/>
                        </a:cubicBezTo>
                        <a:cubicBezTo>
                          <a:pt x="19997" y="18144"/>
                          <a:pt x="19997" y="18144"/>
                          <a:pt x="19997" y="18144"/>
                        </a:cubicBezTo>
                        <a:cubicBezTo>
                          <a:pt x="20841" y="18144"/>
                          <a:pt x="21600" y="17172"/>
                          <a:pt x="21600" y="16092"/>
                        </a:cubicBezTo>
                        <a:cubicBezTo>
                          <a:pt x="21600" y="2052"/>
                          <a:pt x="21600" y="2052"/>
                          <a:pt x="21600" y="2052"/>
                        </a:cubicBezTo>
                        <a:cubicBezTo>
                          <a:pt x="21600" y="972"/>
                          <a:pt x="20841" y="0"/>
                          <a:pt x="19997" y="0"/>
                        </a:cubicBezTo>
                        <a:cubicBezTo>
                          <a:pt x="4641" y="0"/>
                          <a:pt x="4641" y="0"/>
                          <a:pt x="4641" y="0"/>
                        </a:cubicBezTo>
                        <a:cubicBezTo>
                          <a:pt x="3797" y="0"/>
                          <a:pt x="3038" y="972"/>
                          <a:pt x="3038" y="2052"/>
                        </a:cubicBezTo>
                        <a:cubicBezTo>
                          <a:pt x="3038" y="3456"/>
                          <a:pt x="3038" y="3456"/>
                          <a:pt x="3038" y="3456"/>
                        </a:cubicBezTo>
                        <a:cubicBezTo>
                          <a:pt x="1603" y="3456"/>
                          <a:pt x="1603" y="3456"/>
                          <a:pt x="1603" y="3456"/>
                        </a:cubicBezTo>
                        <a:cubicBezTo>
                          <a:pt x="675" y="3456"/>
                          <a:pt x="0" y="4320"/>
                          <a:pt x="0" y="5508"/>
                        </a:cubicBezTo>
                        <a:cubicBezTo>
                          <a:pt x="0" y="19548"/>
                          <a:pt x="0" y="19548"/>
                          <a:pt x="0" y="19548"/>
                        </a:cubicBezTo>
                        <a:cubicBezTo>
                          <a:pt x="0" y="20736"/>
                          <a:pt x="675" y="21600"/>
                          <a:pt x="1603" y="21600"/>
                        </a:cubicBezTo>
                        <a:close/>
                        <a:moveTo>
                          <a:pt x="16622" y="20736"/>
                        </a:moveTo>
                        <a:cubicBezTo>
                          <a:pt x="1603" y="20736"/>
                          <a:pt x="1603" y="20736"/>
                          <a:pt x="1603" y="20736"/>
                        </a:cubicBezTo>
                        <a:cubicBezTo>
                          <a:pt x="1097" y="20736"/>
                          <a:pt x="675" y="20196"/>
                          <a:pt x="675" y="19548"/>
                        </a:cubicBezTo>
                        <a:cubicBezTo>
                          <a:pt x="675" y="17064"/>
                          <a:pt x="675" y="17064"/>
                          <a:pt x="675" y="17064"/>
                        </a:cubicBezTo>
                        <a:cubicBezTo>
                          <a:pt x="5063" y="11448"/>
                          <a:pt x="5063" y="11448"/>
                          <a:pt x="5063" y="11448"/>
                        </a:cubicBezTo>
                        <a:cubicBezTo>
                          <a:pt x="9703" y="18252"/>
                          <a:pt x="9703" y="18252"/>
                          <a:pt x="9703" y="18252"/>
                        </a:cubicBezTo>
                        <a:cubicBezTo>
                          <a:pt x="13162" y="15660"/>
                          <a:pt x="13162" y="15660"/>
                          <a:pt x="13162" y="15660"/>
                        </a:cubicBezTo>
                        <a:cubicBezTo>
                          <a:pt x="17381" y="20304"/>
                          <a:pt x="17381" y="20304"/>
                          <a:pt x="17381" y="20304"/>
                        </a:cubicBezTo>
                        <a:cubicBezTo>
                          <a:pt x="17212" y="20520"/>
                          <a:pt x="16959" y="20736"/>
                          <a:pt x="16622" y="20736"/>
                        </a:cubicBezTo>
                        <a:close/>
                        <a:moveTo>
                          <a:pt x="3712" y="2052"/>
                        </a:moveTo>
                        <a:cubicBezTo>
                          <a:pt x="3712" y="1404"/>
                          <a:pt x="4134" y="864"/>
                          <a:pt x="4641" y="864"/>
                        </a:cubicBezTo>
                        <a:cubicBezTo>
                          <a:pt x="19997" y="864"/>
                          <a:pt x="19997" y="864"/>
                          <a:pt x="19997" y="864"/>
                        </a:cubicBezTo>
                        <a:cubicBezTo>
                          <a:pt x="20503" y="864"/>
                          <a:pt x="20925" y="1404"/>
                          <a:pt x="20925" y="2052"/>
                        </a:cubicBezTo>
                        <a:cubicBezTo>
                          <a:pt x="20925" y="16092"/>
                          <a:pt x="20925" y="16092"/>
                          <a:pt x="20925" y="16092"/>
                        </a:cubicBezTo>
                        <a:cubicBezTo>
                          <a:pt x="20925" y="16740"/>
                          <a:pt x="20503" y="17280"/>
                          <a:pt x="19997" y="17280"/>
                        </a:cubicBezTo>
                        <a:cubicBezTo>
                          <a:pt x="18225" y="17280"/>
                          <a:pt x="18225" y="17280"/>
                          <a:pt x="18225" y="17280"/>
                        </a:cubicBezTo>
                        <a:cubicBezTo>
                          <a:pt x="18225" y="5508"/>
                          <a:pt x="18225" y="5508"/>
                          <a:pt x="18225" y="5508"/>
                        </a:cubicBezTo>
                        <a:cubicBezTo>
                          <a:pt x="18225" y="4320"/>
                          <a:pt x="17550" y="3456"/>
                          <a:pt x="16622" y="3456"/>
                        </a:cubicBezTo>
                        <a:cubicBezTo>
                          <a:pt x="3712" y="3456"/>
                          <a:pt x="3712" y="3456"/>
                          <a:pt x="3712" y="3456"/>
                        </a:cubicBezTo>
                        <a:lnTo>
                          <a:pt x="3712" y="2052"/>
                        </a:lnTo>
                        <a:close/>
                        <a:moveTo>
                          <a:pt x="1603" y="4320"/>
                        </a:moveTo>
                        <a:cubicBezTo>
                          <a:pt x="16622" y="4320"/>
                          <a:pt x="16622" y="4320"/>
                          <a:pt x="16622" y="4320"/>
                        </a:cubicBezTo>
                        <a:cubicBezTo>
                          <a:pt x="17128" y="4320"/>
                          <a:pt x="17550" y="4860"/>
                          <a:pt x="17550" y="5508"/>
                        </a:cubicBezTo>
                        <a:cubicBezTo>
                          <a:pt x="17550" y="19332"/>
                          <a:pt x="17550" y="19332"/>
                          <a:pt x="17550" y="19332"/>
                        </a:cubicBezTo>
                        <a:cubicBezTo>
                          <a:pt x="13162" y="14580"/>
                          <a:pt x="13162" y="14580"/>
                          <a:pt x="13162" y="14580"/>
                        </a:cubicBezTo>
                        <a:cubicBezTo>
                          <a:pt x="9872" y="17172"/>
                          <a:pt x="9872" y="17172"/>
                          <a:pt x="9872" y="17172"/>
                        </a:cubicBezTo>
                        <a:cubicBezTo>
                          <a:pt x="5063" y="10152"/>
                          <a:pt x="5063" y="10152"/>
                          <a:pt x="5063" y="10152"/>
                        </a:cubicBezTo>
                        <a:cubicBezTo>
                          <a:pt x="675" y="15768"/>
                          <a:pt x="675" y="15768"/>
                          <a:pt x="675" y="15768"/>
                        </a:cubicBezTo>
                        <a:cubicBezTo>
                          <a:pt x="675" y="5508"/>
                          <a:pt x="675" y="5508"/>
                          <a:pt x="675" y="5508"/>
                        </a:cubicBezTo>
                        <a:cubicBezTo>
                          <a:pt x="675" y="4860"/>
                          <a:pt x="1097" y="4320"/>
                          <a:pt x="1603" y="4320"/>
                        </a:cubicBezTo>
                        <a:close/>
                      </a:path>
                    </a:pathLst>
                  </a:custGeom>
                  <a:solidFill>
                    <a:srgbClr val="E06666"/>
                  </a:solidFill>
                  <a:ln w="9525" cap="flat" cmpd="sng">
                    <a:solidFill>
                      <a:srgbClr val="E0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45700" tIns="45700" rIns="45700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600"/>
                      <a:buFont typeface="Arial"/>
                      <a:buNone/>
                    </a:pPr>
                    <a:endParaRPr sz="3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5" name="Google Shape;795;p22"/>
                  <p:cNvSpPr/>
                  <p:nvPr/>
                </p:nvSpPr>
                <p:spPr>
                  <a:xfrm>
                    <a:off x="287020" y="134984"/>
                    <a:ext cx="102305" cy="102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 extrusionOk="0">
                        <a:moveTo>
                          <a:pt x="10800" y="21600"/>
                        </a:moveTo>
                        <a:cubicBezTo>
                          <a:pt x="16650" y="21600"/>
                          <a:pt x="21600" y="16650"/>
                          <a:pt x="21600" y="10800"/>
                        </a:cubicBezTo>
                        <a:cubicBezTo>
                          <a:pt x="21600" y="4950"/>
                          <a:pt x="16650" y="0"/>
                          <a:pt x="10800" y="0"/>
                        </a:cubicBezTo>
                        <a:cubicBezTo>
                          <a:pt x="4950" y="0"/>
                          <a:pt x="0" y="4950"/>
                          <a:pt x="0" y="10800"/>
                        </a:cubicBezTo>
                        <a:cubicBezTo>
                          <a:pt x="0" y="16650"/>
                          <a:pt x="4950" y="21600"/>
                          <a:pt x="10800" y="21600"/>
                        </a:cubicBezTo>
                        <a:close/>
                        <a:moveTo>
                          <a:pt x="10800" y="3600"/>
                        </a:moveTo>
                        <a:cubicBezTo>
                          <a:pt x="14850" y="3600"/>
                          <a:pt x="18000" y="6750"/>
                          <a:pt x="18000" y="10800"/>
                        </a:cubicBezTo>
                        <a:cubicBezTo>
                          <a:pt x="18000" y="14850"/>
                          <a:pt x="14850" y="18000"/>
                          <a:pt x="10800" y="18000"/>
                        </a:cubicBezTo>
                        <a:cubicBezTo>
                          <a:pt x="6750" y="18000"/>
                          <a:pt x="3600" y="14850"/>
                          <a:pt x="3600" y="10800"/>
                        </a:cubicBezTo>
                        <a:cubicBezTo>
                          <a:pt x="3600" y="6750"/>
                          <a:pt x="6750" y="3600"/>
                          <a:pt x="10800" y="3600"/>
                        </a:cubicBezTo>
                        <a:close/>
                      </a:path>
                    </a:pathLst>
                  </a:custGeom>
                  <a:solidFill>
                    <a:srgbClr val="E06666"/>
                  </a:solidFill>
                  <a:ln w="9525" cap="flat" cmpd="sng">
                    <a:solidFill>
                      <a:srgbClr val="E0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45700" tIns="45700" rIns="45700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3600"/>
                      <a:buFont typeface="Arial"/>
                      <a:buNone/>
                    </a:pPr>
                    <a:endParaRPr sz="36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pic>
        <p:nvPicPr>
          <p:cNvPr id="796" name="Google Shape;79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2debb196a_1_13"/>
          <p:cNvSpPr/>
          <p:nvPr/>
        </p:nvSpPr>
        <p:spPr>
          <a:xfrm>
            <a:off x="5988050" y="0"/>
            <a:ext cx="6204000" cy="6858000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94" name="Google Shape;194;g52debb196a_1_13"/>
          <p:cNvGrpSpPr/>
          <p:nvPr/>
        </p:nvGrpSpPr>
        <p:grpSpPr>
          <a:xfrm>
            <a:off x="5458459" y="1088567"/>
            <a:ext cx="5140339" cy="4707724"/>
            <a:chOff x="7525007" y="1474600"/>
            <a:chExt cx="3690916" cy="4492103"/>
          </a:xfrm>
        </p:grpSpPr>
        <p:sp>
          <p:nvSpPr>
            <p:cNvPr id="195" name="Google Shape;195;g52debb196a_1_13"/>
            <p:cNvSpPr/>
            <p:nvPr/>
          </p:nvSpPr>
          <p:spPr>
            <a:xfrm>
              <a:off x="7525007" y="1474600"/>
              <a:ext cx="3690916" cy="4492103"/>
            </a:xfrm>
            <a:custGeom>
              <a:avLst/>
              <a:gdLst/>
              <a:ahLst/>
              <a:cxnLst/>
              <a:rect l="l" t="t" r="r" b="b"/>
              <a:pathLst>
                <a:path w="3548958" h="4037845" extrusionOk="0">
                  <a:moveTo>
                    <a:pt x="0" y="0"/>
                  </a:moveTo>
                  <a:lnTo>
                    <a:pt x="3548958" y="0"/>
                  </a:lnTo>
                  <a:lnTo>
                    <a:pt x="3548958" y="4037845"/>
                  </a:lnTo>
                  <a:lnTo>
                    <a:pt x="0" y="4037845"/>
                  </a:lnTo>
                  <a:lnTo>
                    <a:pt x="0" y="809863"/>
                  </a:lnTo>
                  <a:lnTo>
                    <a:pt x="203036" y="692102"/>
                  </a:lnTo>
                  <a:lnTo>
                    <a:pt x="0" y="574341"/>
                  </a:ln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96" name="Google Shape;196;g52debb196a_1_13"/>
            <p:cNvGrpSpPr/>
            <p:nvPr/>
          </p:nvGrpSpPr>
          <p:grpSpPr>
            <a:xfrm>
              <a:off x="7945497" y="2101492"/>
              <a:ext cx="3270321" cy="3737707"/>
              <a:chOff x="7945497" y="2327826"/>
              <a:chExt cx="3270321" cy="3737707"/>
            </a:xfrm>
          </p:grpSpPr>
          <p:sp>
            <p:nvSpPr>
              <p:cNvPr id="197" name="Google Shape;197;g52debb196a_1_13"/>
              <p:cNvSpPr/>
              <p:nvPr/>
            </p:nvSpPr>
            <p:spPr>
              <a:xfrm>
                <a:off x="7945517" y="2327826"/>
                <a:ext cx="3270300" cy="50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just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lang="zh-CN" sz="2400" b="0" i="0" u="none" strike="noStrike" cap="none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Business</a:t>
                </a:r>
                <a:r>
                  <a:rPr lang="zh-CN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zh-CN" sz="2400" b="0" i="0" u="none" strike="noStrike" cap="none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Problem &amp; </a:t>
                </a:r>
                <a:r>
                  <a:rPr lang="zh-CN" sz="24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Main Methods</a:t>
                </a:r>
                <a:endParaRPr sz="2400" b="0" i="0" u="none" strike="noStrike" cap="none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198" name="Google Shape;198;g52debb196a_1_13"/>
              <p:cNvCxnSpPr/>
              <p:nvPr/>
            </p:nvCxnSpPr>
            <p:spPr>
              <a:xfrm>
                <a:off x="8025186" y="2923636"/>
                <a:ext cx="249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99" name="Google Shape;199;g52debb196a_1_13"/>
              <p:cNvSpPr/>
              <p:nvPr/>
            </p:nvSpPr>
            <p:spPr>
              <a:xfrm>
                <a:off x="7945497" y="2923633"/>
                <a:ext cx="3068400" cy="314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marR="0" lvl="0" indent="-336550" algn="l" rtl="0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Twentieth Century"/>
                  <a:buChar char="❏"/>
                </a:pPr>
                <a:r>
                  <a:rPr lang="zh-CN" sz="17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Comparing of </a:t>
                </a:r>
                <a:r>
                  <a:rPr 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demand and supply</a:t>
                </a:r>
                <a:r>
                  <a:rPr lang="zh-CN" sz="17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between Airbnb homestays in </a:t>
                </a:r>
                <a:r>
                  <a:rPr 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Beijing and Boston</a:t>
                </a:r>
                <a:r>
                  <a:rPr lang="zh-CN" sz="1700" b="1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</a:t>
                </a:r>
                <a:r>
                  <a:rPr lang="zh-CN" sz="1700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by establishing SML including Linear, Lasso, Regression Tree, Random Forest and Boosting Model</a:t>
                </a:r>
                <a:endParaRPr sz="1700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l" rtl="0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sz="800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457200" marR="0" lvl="0" indent="-3365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700"/>
                  <a:buFont typeface="Twentieth Century"/>
                  <a:buChar char="❏"/>
                </a:pPr>
                <a:r>
                  <a:rPr lang="zh-CN" sz="17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Implementing </a:t>
                </a:r>
                <a:r>
                  <a:rPr lang="zh-CN" sz="1700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text analysis </a:t>
                </a:r>
                <a:r>
                  <a:rPr lang="zh-CN" sz="17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to build</a:t>
                </a:r>
                <a:r>
                  <a:rPr lang="en-US" altLang="zh-CN" sz="17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insights to</a:t>
                </a:r>
                <a:r>
                  <a:rPr lang="zh-CN" sz="17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</a:t>
                </a:r>
                <a:r>
                  <a:rPr 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Airbnb homeowners</a:t>
                </a:r>
                <a:r>
                  <a:rPr lang="en-US" alt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</a:t>
                </a:r>
                <a:r>
                  <a:rPr 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(hosts) </a:t>
                </a:r>
                <a:r>
                  <a:rPr lang="zh-CN" sz="17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and </a:t>
                </a:r>
                <a:r>
                  <a:rPr 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customers</a:t>
                </a:r>
                <a:r>
                  <a:rPr lang="en-US" alt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</a:t>
                </a:r>
                <a:r>
                  <a:rPr 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(visitors) profiles</a:t>
                </a:r>
                <a:endParaRPr sz="1700" b="0" i="0" u="none" strike="noStrike" cap="none" dirty="0">
                  <a:solidFill>
                    <a:srgbClr val="FFFFFF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pic>
        <p:nvPicPr>
          <p:cNvPr id="200" name="Google Shape;200;g52debb196a_1_1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488" r="23394"/>
          <a:stretch/>
        </p:blipFill>
        <p:spPr>
          <a:xfrm>
            <a:off x="839775" y="1095325"/>
            <a:ext cx="4202700" cy="4707600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3"/>
          <p:cNvSpPr/>
          <p:nvPr/>
        </p:nvSpPr>
        <p:spPr>
          <a:xfrm>
            <a:off x="-10986" y="-243000"/>
            <a:ext cx="12202985" cy="4173659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02" name="Google Shape;802;p23"/>
          <p:cNvSpPr/>
          <p:nvPr/>
        </p:nvSpPr>
        <p:spPr>
          <a:xfrm rot="6532443">
            <a:off x="8014287" y="390300"/>
            <a:ext cx="2756339" cy="2846052"/>
          </a:xfrm>
          <a:prstGeom prst="ellipse">
            <a:avLst/>
          </a:prstGeom>
          <a:gradFill>
            <a:gsLst>
              <a:gs pos="0">
                <a:srgbClr val="863535"/>
              </a:gs>
              <a:gs pos="50000">
                <a:srgbClr val="C24D4D"/>
              </a:gs>
              <a:gs pos="100000">
                <a:srgbClr val="E95C5C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03" name="Google Shape;803;p23"/>
          <p:cNvSpPr txBox="1"/>
          <p:nvPr/>
        </p:nvSpPr>
        <p:spPr>
          <a:xfrm>
            <a:off x="7427717" y="1614500"/>
            <a:ext cx="4506683" cy="54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CN" sz="3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References</a:t>
            </a:r>
            <a:endParaRPr sz="3600" b="1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804" name="Google Shape;804;p23"/>
          <p:cNvCxnSpPr/>
          <p:nvPr/>
        </p:nvCxnSpPr>
        <p:spPr>
          <a:xfrm>
            <a:off x="10090654" y="1322575"/>
            <a:ext cx="572429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05" name="Google Shape;805;p23"/>
          <p:cNvSpPr txBox="1"/>
          <p:nvPr/>
        </p:nvSpPr>
        <p:spPr>
          <a:xfrm>
            <a:off x="980702" y="4479974"/>
            <a:ext cx="8030776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Berhane, Fisseha. </a:t>
            </a:r>
            <a:r>
              <a:rPr lang="zh-CN" sz="1800" b="0" i="1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r>
              <a:rPr lang="zh-CN"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Extreme Gradient Boosting with R and Python.</a:t>
            </a:r>
            <a:r>
              <a:rPr lang="zh-CN" sz="1800" b="0" i="1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”Datascience-Enthusiast</a:t>
            </a:r>
            <a:r>
              <a:rPr lang="zh-CN"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  datascience-enthusiast.com/R/ML_python_R_part2.html.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Lewis, Laura. “Predicting Airbnb Prices with Machine Learning and Deep Learning.” </a:t>
            </a:r>
            <a:r>
              <a:rPr lang="zh-CN" sz="1800" b="0" i="1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Medium</a:t>
            </a:r>
            <a:r>
              <a:rPr lang="zh-CN"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 Towards Data Science, 22 May 2019,  towardsdatascience.com/predicting-airbnb-prices-with-machine-learning-and-deep-learning-f46d44afb8a6.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zh-CN"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1800" b="0" i="0" u="none" strike="noStrike" cap="non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06" name="Google Shape;80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5"/>
          <p:cNvSpPr/>
          <p:nvPr/>
        </p:nvSpPr>
        <p:spPr>
          <a:xfrm rot="5400000">
            <a:off x="1146793" y="2401855"/>
            <a:ext cx="5374766" cy="5235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3" name="Google Shape;813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675" y="2867025"/>
            <a:ext cx="5165549" cy="41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95"/>
          <p:cNvSpPr/>
          <p:nvPr/>
        </p:nvSpPr>
        <p:spPr>
          <a:xfrm>
            <a:off x="6888900" y="2401875"/>
            <a:ext cx="4664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6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Thank You! </a:t>
            </a:r>
            <a:endParaRPr sz="16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5" name="Google Shape;815;p95"/>
          <p:cNvCxnSpPr/>
          <p:nvPr/>
        </p:nvCxnSpPr>
        <p:spPr>
          <a:xfrm>
            <a:off x="7002673" y="3137738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6" name="Google Shape;816;p95"/>
          <p:cNvSpPr/>
          <p:nvPr/>
        </p:nvSpPr>
        <p:spPr>
          <a:xfrm>
            <a:off x="8115300" y="5296173"/>
            <a:ext cx="35064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Team 4, Cohort B, MSBA’20</a:t>
            </a:r>
            <a:endParaRPr sz="1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CN"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Xiaohan Mei, Yuhong Lu, Ziyan Pei, </a:t>
            </a:r>
            <a:endParaRPr sz="1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Peng Yuan, Mengqing Zhang, Jiayuan Zou</a:t>
            </a:r>
            <a:endParaRPr sz="1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17" name="Google Shape;817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729" y="-93889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25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7730a811ec_1_9"/>
          <p:cNvSpPr/>
          <p:nvPr/>
        </p:nvSpPr>
        <p:spPr>
          <a:xfrm>
            <a:off x="3515601" y="506000"/>
            <a:ext cx="50973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NLP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Top </a:t>
            </a:r>
            <a:r>
              <a:rPr lang="zh-CN" sz="2800" b="1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Words of Chinese Comments</a:t>
            </a:r>
            <a:endParaRPr sz="14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g7730a811ec_1_9"/>
          <p:cNvSpPr txBox="1"/>
          <p:nvPr/>
        </p:nvSpPr>
        <p:spPr>
          <a:xfrm>
            <a:off x="-707114" y="5274850"/>
            <a:ext cx="893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     Beijing Reviews In Chinese </a:t>
            </a:r>
            <a:endParaRPr sz="2000" i="0" u="none" strike="noStrike" cap="none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25" name="Google Shape;825;g7730a811ec_1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6" name="Google Shape;826;g7730a811ec_1_9"/>
          <p:cNvCxnSpPr/>
          <p:nvPr/>
        </p:nvCxnSpPr>
        <p:spPr>
          <a:xfrm>
            <a:off x="5952968" y="1301596"/>
            <a:ext cx="2862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827" name="Google Shape;827;g7730a811ec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1575" y="1670975"/>
            <a:ext cx="5526450" cy="33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g7730a811ec_1_9"/>
          <p:cNvSpPr txBox="1"/>
          <p:nvPr/>
        </p:nvSpPr>
        <p:spPr>
          <a:xfrm>
            <a:off x="6935625" y="2185425"/>
            <a:ext cx="4433100" cy="27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wentieth Century"/>
              <a:buChar char="●"/>
            </a:pPr>
            <a:r>
              <a:rPr 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Hosts (房东)</a:t>
            </a:r>
            <a:endParaRPr sz="20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wentieth Century"/>
              <a:buChar char="●"/>
            </a:pPr>
            <a:r>
              <a:rPr 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Rooms (房间)</a:t>
            </a:r>
            <a:endParaRPr sz="20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wentieth Century"/>
              <a:buChar char="●"/>
            </a:pPr>
            <a:r>
              <a:rPr 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Clean (干净)</a:t>
            </a:r>
            <a:endParaRPr sz="20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wentieth Century"/>
              <a:buChar char="●"/>
            </a:pPr>
            <a:r>
              <a:rPr 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Subway (地铁)</a:t>
            </a:r>
            <a:endParaRPr sz="20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381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wentieth Century"/>
              <a:buChar char="●"/>
            </a:pPr>
            <a:r>
              <a:rPr lang="zh-CN" sz="2000" dirty="0">
                <a:latin typeface="Twentieth Century"/>
                <a:ea typeface="Twentieth Century"/>
                <a:cs typeface="Twentieth Century"/>
                <a:sym typeface="Twentieth Century"/>
              </a:rPr>
              <a:t>Female Hosts (姐姐)</a:t>
            </a:r>
            <a:endParaRPr sz="2000" dirty="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76e6ba7363_1_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394" r="30006"/>
          <a:stretch/>
        </p:blipFill>
        <p:spPr>
          <a:xfrm>
            <a:off x="839775" y="1075500"/>
            <a:ext cx="4202700" cy="4707000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06" name="Google Shape;206;g76e6ba7363_1_0"/>
          <p:cNvSpPr/>
          <p:nvPr/>
        </p:nvSpPr>
        <p:spPr>
          <a:xfrm>
            <a:off x="5988050" y="0"/>
            <a:ext cx="6204000" cy="6858000"/>
          </a:xfrm>
          <a:prstGeom prst="rect">
            <a:avLst/>
          </a:prstGeom>
          <a:solidFill>
            <a:srgbClr val="2425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07" name="Google Shape;207;g76e6ba7363_1_0"/>
          <p:cNvGrpSpPr/>
          <p:nvPr/>
        </p:nvGrpSpPr>
        <p:grpSpPr>
          <a:xfrm>
            <a:off x="5458459" y="1088567"/>
            <a:ext cx="5140339" cy="4707723"/>
            <a:chOff x="7525007" y="1474600"/>
            <a:chExt cx="3690916" cy="4492103"/>
          </a:xfrm>
        </p:grpSpPr>
        <p:sp>
          <p:nvSpPr>
            <p:cNvPr id="208" name="Google Shape;208;g76e6ba7363_1_0"/>
            <p:cNvSpPr/>
            <p:nvPr/>
          </p:nvSpPr>
          <p:spPr>
            <a:xfrm>
              <a:off x="7525007" y="1474600"/>
              <a:ext cx="3690916" cy="4492103"/>
            </a:xfrm>
            <a:custGeom>
              <a:avLst/>
              <a:gdLst/>
              <a:ahLst/>
              <a:cxnLst/>
              <a:rect l="l" t="t" r="r" b="b"/>
              <a:pathLst>
                <a:path w="3548958" h="4037845" extrusionOk="0">
                  <a:moveTo>
                    <a:pt x="0" y="0"/>
                  </a:moveTo>
                  <a:lnTo>
                    <a:pt x="3548958" y="0"/>
                  </a:lnTo>
                  <a:lnTo>
                    <a:pt x="3548958" y="4037845"/>
                  </a:lnTo>
                  <a:lnTo>
                    <a:pt x="0" y="4037845"/>
                  </a:lnTo>
                  <a:lnTo>
                    <a:pt x="0" y="809863"/>
                  </a:lnTo>
                  <a:lnTo>
                    <a:pt x="203036" y="692102"/>
                  </a:lnTo>
                  <a:lnTo>
                    <a:pt x="0" y="574341"/>
                  </a:ln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209" name="Google Shape;209;g76e6ba7363_1_0"/>
            <p:cNvGrpSpPr/>
            <p:nvPr/>
          </p:nvGrpSpPr>
          <p:grpSpPr>
            <a:xfrm>
              <a:off x="7945497" y="2697299"/>
              <a:ext cx="3068400" cy="3141900"/>
              <a:chOff x="7945497" y="2923633"/>
              <a:chExt cx="3068400" cy="3141900"/>
            </a:xfrm>
          </p:grpSpPr>
          <p:cxnSp>
            <p:nvCxnSpPr>
              <p:cNvPr id="210" name="Google Shape;210;g76e6ba7363_1_0"/>
              <p:cNvCxnSpPr/>
              <p:nvPr/>
            </p:nvCxnSpPr>
            <p:spPr>
              <a:xfrm>
                <a:off x="8025186" y="2923636"/>
                <a:ext cx="249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11" name="Google Shape;211;g76e6ba7363_1_0"/>
              <p:cNvSpPr/>
              <p:nvPr/>
            </p:nvSpPr>
            <p:spPr>
              <a:xfrm>
                <a:off x="7945497" y="2923633"/>
                <a:ext cx="3068400" cy="314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marR="0" lvl="0" indent="-336550" algn="l" rtl="0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Twentieth Century"/>
                  <a:buChar char="❏"/>
                </a:pPr>
                <a:r>
                  <a:rPr lang="zh-CN" sz="17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External differences in the </a:t>
                </a:r>
                <a:r>
                  <a:rPr 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Airbnb marketplaces</a:t>
                </a:r>
                <a:r>
                  <a:rPr lang="zh-CN" sz="17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between </a:t>
                </a:r>
                <a:r>
                  <a:rPr 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China </a:t>
                </a:r>
                <a:r>
                  <a:rPr lang="zh-CN" sz="17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&amp; </a:t>
                </a:r>
                <a:r>
                  <a:rPr 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the United States</a:t>
                </a:r>
                <a:endParaRPr lang="en-US" altLang="zh-CN" sz="1700" b="1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457200" marR="0" lvl="0" indent="-336550" algn="l" rtl="0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Twentieth Century"/>
                  <a:buChar char="❏"/>
                </a:pPr>
                <a:endParaRPr lang="en-US" altLang="zh-CN" sz="800" b="1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120650" marR="0" lvl="0" algn="l" rtl="0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</a:pPr>
                <a:endParaRPr sz="200" b="1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457200" marR="0" lvl="0" indent="-3365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700"/>
                  <a:buFont typeface="Twentieth Century"/>
                  <a:buChar char="❏"/>
                </a:pPr>
                <a:r>
                  <a:rPr lang="zh-CN" sz="17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Reference opinions for homestay hosts in</a:t>
                </a:r>
                <a:r>
                  <a:rPr 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the pricing area</a:t>
                </a:r>
                <a:endParaRPr lang="en-US" altLang="zh-CN" sz="1700" b="1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457200" marR="0" lvl="0" indent="-3365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700"/>
                  <a:buFont typeface="Twentieth Century"/>
                  <a:buChar char="❏"/>
                </a:pPr>
                <a:endParaRPr sz="800" b="1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1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457200" marR="0" lvl="0" indent="-3365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700"/>
                  <a:buFont typeface="Twentieth Century"/>
                  <a:buChar char="❏"/>
                </a:pPr>
                <a:r>
                  <a:rPr 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Relevant factors</a:t>
                </a:r>
                <a:r>
                  <a:rPr lang="zh-CN" sz="17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that affect the preferences of </a:t>
                </a:r>
                <a:r>
                  <a:rPr lang="zh-CN" sz="1700" b="1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Airbnb consumers</a:t>
                </a:r>
                <a:r>
                  <a:rPr lang="zh-CN" sz="1700" b="0" i="0" u="none" strike="noStrike" cap="none" dirty="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 in China and the United States</a:t>
                </a:r>
                <a:endParaRPr sz="17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sp>
        <p:nvSpPr>
          <p:cNvPr id="212" name="Google Shape;212;g76e6ba7363_1_0"/>
          <p:cNvSpPr/>
          <p:nvPr/>
        </p:nvSpPr>
        <p:spPr>
          <a:xfrm>
            <a:off x="6044088" y="1745547"/>
            <a:ext cx="35877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CN"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Business</a:t>
            </a:r>
            <a:r>
              <a:rPr lang="zh-C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Problem</a:t>
            </a:r>
            <a:endParaRPr sz="24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2debb196a_2_1"/>
          <p:cNvSpPr/>
          <p:nvPr/>
        </p:nvSpPr>
        <p:spPr>
          <a:xfrm>
            <a:off x="3724273" y="0"/>
            <a:ext cx="4233900" cy="3429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9" name="Google Shape;219;g52debb196a_2_1"/>
          <p:cNvSpPr/>
          <p:nvPr/>
        </p:nvSpPr>
        <p:spPr>
          <a:xfrm>
            <a:off x="7958137" y="3415747"/>
            <a:ext cx="4233900" cy="351513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0" name="Google Shape;220;g52debb196a_2_1"/>
          <p:cNvSpPr/>
          <p:nvPr/>
        </p:nvSpPr>
        <p:spPr>
          <a:xfrm>
            <a:off x="395825" y="3248925"/>
            <a:ext cx="3267900" cy="11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>
                <a:solidFill>
                  <a:srgbClr val="1716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Why</a:t>
            </a:r>
            <a:endParaRPr sz="3200" b="1" i="0" u="none" strike="noStrike" cap="none">
              <a:solidFill>
                <a:srgbClr val="17161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CN" sz="32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 &amp;</a:t>
            </a:r>
            <a:r>
              <a:rPr lang="zh-CN" sz="3200" b="1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zh-CN" sz="32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Boston</a:t>
            </a:r>
            <a:endParaRPr sz="14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52debb196a_2_1"/>
          <p:cNvSpPr/>
          <p:nvPr/>
        </p:nvSpPr>
        <p:spPr>
          <a:xfrm>
            <a:off x="479169" y="4439219"/>
            <a:ext cx="1011600" cy="2430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</a:pPr>
            <a:endParaRPr sz="30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22" name="Google Shape;222;g52debb196a_2_1"/>
          <p:cNvGrpSpPr/>
          <p:nvPr/>
        </p:nvGrpSpPr>
        <p:grpSpPr>
          <a:xfrm>
            <a:off x="5304025" y="367390"/>
            <a:ext cx="1148146" cy="1116611"/>
            <a:chOff x="5304025" y="367390"/>
            <a:chExt cx="1148146" cy="1116611"/>
          </a:xfrm>
        </p:grpSpPr>
        <p:sp>
          <p:nvSpPr>
            <p:cNvPr id="223" name="Google Shape;223;g52debb196a_2_1"/>
            <p:cNvSpPr/>
            <p:nvPr/>
          </p:nvSpPr>
          <p:spPr>
            <a:xfrm>
              <a:off x="5304025" y="849852"/>
              <a:ext cx="1148146" cy="6341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1" i="0" u="none" strike="noStrike" cap="none">
                  <a:solidFill>
                    <a:srgbClr val="E06666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Beijing</a:t>
              </a:r>
              <a:endParaRPr sz="2400" b="1" i="0" u="none" strike="noStrike" cap="none" dirty="0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24" name="Google Shape;224;g52debb196a_2_1"/>
            <p:cNvSpPr/>
            <p:nvPr/>
          </p:nvSpPr>
          <p:spPr>
            <a:xfrm>
              <a:off x="5723712" y="367390"/>
              <a:ext cx="235035" cy="222412"/>
            </a:xfrm>
            <a:custGeom>
              <a:avLst/>
              <a:gdLst/>
              <a:ahLst/>
              <a:cxnLst/>
              <a:rect l="l" t="t" r="r" b="b"/>
              <a:pathLst>
                <a:path w="5173" h="4903" extrusionOk="0">
                  <a:moveTo>
                    <a:pt x="5172" y="1899"/>
                  </a:moveTo>
                  <a:lnTo>
                    <a:pt x="5172" y="1894"/>
                  </a:lnTo>
                  <a:cubicBezTo>
                    <a:pt x="5172" y="1889"/>
                    <a:pt x="5172" y="1884"/>
                    <a:pt x="5171" y="1880"/>
                  </a:cubicBezTo>
                  <a:cubicBezTo>
                    <a:pt x="5169" y="1871"/>
                    <a:pt x="5166" y="1861"/>
                    <a:pt x="5162" y="1850"/>
                  </a:cubicBezTo>
                  <a:cubicBezTo>
                    <a:pt x="5161" y="1847"/>
                    <a:pt x="5160" y="1843"/>
                    <a:pt x="5159" y="1840"/>
                  </a:cubicBezTo>
                  <a:cubicBezTo>
                    <a:pt x="5159" y="1839"/>
                    <a:pt x="5159" y="1838"/>
                    <a:pt x="5158" y="1838"/>
                  </a:cubicBezTo>
                  <a:cubicBezTo>
                    <a:pt x="5158" y="1837"/>
                    <a:pt x="5157" y="1835"/>
                    <a:pt x="5156" y="1834"/>
                  </a:cubicBezTo>
                  <a:cubicBezTo>
                    <a:pt x="5156" y="1832"/>
                    <a:pt x="5155" y="1831"/>
                    <a:pt x="5154" y="1829"/>
                  </a:cubicBezTo>
                  <a:lnTo>
                    <a:pt x="4280" y="98"/>
                  </a:lnTo>
                  <a:cubicBezTo>
                    <a:pt x="4249" y="37"/>
                    <a:pt x="4188" y="0"/>
                    <a:pt x="4120" y="0"/>
                  </a:cubicBezTo>
                  <a:lnTo>
                    <a:pt x="1053" y="0"/>
                  </a:lnTo>
                  <a:cubicBezTo>
                    <a:pt x="985" y="0"/>
                    <a:pt x="924" y="37"/>
                    <a:pt x="893" y="98"/>
                  </a:cubicBezTo>
                  <a:lnTo>
                    <a:pt x="19" y="1829"/>
                  </a:lnTo>
                  <a:cubicBezTo>
                    <a:pt x="18" y="1831"/>
                    <a:pt x="18" y="1832"/>
                    <a:pt x="17" y="1834"/>
                  </a:cubicBezTo>
                  <a:cubicBezTo>
                    <a:pt x="16" y="1835"/>
                    <a:pt x="15" y="1837"/>
                    <a:pt x="15" y="1838"/>
                  </a:cubicBezTo>
                  <a:cubicBezTo>
                    <a:pt x="14" y="1838"/>
                    <a:pt x="14" y="1839"/>
                    <a:pt x="14" y="1840"/>
                  </a:cubicBezTo>
                  <a:cubicBezTo>
                    <a:pt x="13" y="1843"/>
                    <a:pt x="12" y="1847"/>
                    <a:pt x="11" y="1850"/>
                  </a:cubicBezTo>
                  <a:cubicBezTo>
                    <a:pt x="7" y="1861"/>
                    <a:pt x="4" y="1871"/>
                    <a:pt x="2" y="1880"/>
                  </a:cubicBezTo>
                  <a:cubicBezTo>
                    <a:pt x="1" y="1884"/>
                    <a:pt x="1" y="1889"/>
                    <a:pt x="1" y="1894"/>
                  </a:cubicBezTo>
                  <a:lnTo>
                    <a:pt x="1" y="1899"/>
                  </a:lnTo>
                  <a:cubicBezTo>
                    <a:pt x="0" y="1911"/>
                    <a:pt x="0" y="1920"/>
                    <a:pt x="1" y="1928"/>
                  </a:cubicBezTo>
                  <a:cubicBezTo>
                    <a:pt x="1" y="1934"/>
                    <a:pt x="2" y="1940"/>
                    <a:pt x="4" y="1948"/>
                  </a:cubicBezTo>
                  <a:cubicBezTo>
                    <a:pt x="6" y="1958"/>
                    <a:pt x="8" y="1966"/>
                    <a:pt x="12" y="1975"/>
                  </a:cubicBezTo>
                  <a:cubicBezTo>
                    <a:pt x="14" y="1981"/>
                    <a:pt x="17" y="1987"/>
                    <a:pt x="20" y="1993"/>
                  </a:cubicBezTo>
                  <a:cubicBezTo>
                    <a:pt x="21" y="1996"/>
                    <a:pt x="23" y="1999"/>
                    <a:pt x="24" y="2002"/>
                  </a:cubicBezTo>
                  <a:cubicBezTo>
                    <a:pt x="24" y="2003"/>
                    <a:pt x="24" y="2004"/>
                    <a:pt x="25" y="2005"/>
                  </a:cubicBezTo>
                  <a:cubicBezTo>
                    <a:pt x="26" y="2006"/>
                    <a:pt x="28" y="2008"/>
                    <a:pt x="29" y="2010"/>
                  </a:cubicBezTo>
                  <a:cubicBezTo>
                    <a:pt x="31" y="2013"/>
                    <a:pt x="33" y="2015"/>
                    <a:pt x="35" y="2018"/>
                  </a:cubicBezTo>
                  <a:cubicBezTo>
                    <a:pt x="37" y="2020"/>
                    <a:pt x="39" y="2023"/>
                    <a:pt x="41" y="2026"/>
                  </a:cubicBezTo>
                  <a:cubicBezTo>
                    <a:pt x="41" y="2027"/>
                    <a:pt x="41" y="2027"/>
                    <a:pt x="42" y="2028"/>
                  </a:cubicBezTo>
                  <a:lnTo>
                    <a:pt x="2450" y="4841"/>
                  </a:lnTo>
                  <a:cubicBezTo>
                    <a:pt x="2485" y="4881"/>
                    <a:pt x="2534" y="4903"/>
                    <a:pt x="2587" y="4903"/>
                  </a:cubicBezTo>
                  <a:cubicBezTo>
                    <a:pt x="2639" y="4903"/>
                    <a:pt x="2689" y="4881"/>
                    <a:pt x="2723" y="4841"/>
                  </a:cubicBezTo>
                  <a:lnTo>
                    <a:pt x="5131" y="2028"/>
                  </a:lnTo>
                  <a:cubicBezTo>
                    <a:pt x="5132" y="2027"/>
                    <a:pt x="5132" y="2027"/>
                    <a:pt x="5132" y="2026"/>
                  </a:cubicBezTo>
                  <a:cubicBezTo>
                    <a:pt x="5134" y="2023"/>
                    <a:pt x="5136" y="2020"/>
                    <a:pt x="5138" y="2018"/>
                  </a:cubicBezTo>
                  <a:cubicBezTo>
                    <a:pt x="5140" y="2015"/>
                    <a:pt x="5142" y="2013"/>
                    <a:pt x="5144" y="2010"/>
                  </a:cubicBezTo>
                  <a:cubicBezTo>
                    <a:pt x="5146" y="2008"/>
                    <a:pt x="5147" y="2006"/>
                    <a:pt x="5148" y="2005"/>
                  </a:cubicBezTo>
                  <a:cubicBezTo>
                    <a:pt x="5149" y="2004"/>
                    <a:pt x="5149" y="2003"/>
                    <a:pt x="5149" y="2002"/>
                  </a:cubicBezTo>
                  <a:cubicBezTo>
                    <a:pt x="5151" y="1999"/>
                    <a:pt x="5152" y="1996"/>
                    <a:pt x="5153" y="1993"/>
                  </a:cubicBezTo>
                  <a:cubicBezTo>
                    <a:pt x="5157" y="1987"/>
                    <a:pt x="5159" y="1981"/>
                    <a:pt x="5162" y="1975"/>
                  </a:cubicBezTo>
                  <a:cubicBezTo>
                    <a:pt x="5165" y="1966"/>
                    <a:pt x="5167" y="1958"/>
                    <a:pt x="5169" y="1948"/>
                  </a:cubicBezTo>
                  <a:cubicBezTo>
                    <a:pt x="5171" y="1941"/>
                    <a:pt x="5172" y="1934"/>
                    <a:pt x="5173" y="1928"/>
                  </a:cubicBezTo>
                  <a:cubicBezTo>
                    <a:pt x="5173" y="1920"/>
                    <a:pt x="5173" y="1912"/>
                    <a:pt x="5172" y="1899"/>
                  </a:cubicBezTo>
                  <a:close/>
                  <a:moveTo>
                    <a:pt x="2894" y="358"/>
                  </a:moveTo>
                  <a:lnTo>
                    <a:pt x="3547" y="1732"/>
                  </a:lnTo>
                  <a:lnTo>
                    <a:pt x="1626" y="1732"/>
                  </a:lnTo>
                  <a:lnTo>
                    <a:pt x="2279" y="358"/>
                  </a:lnTo>
                  <a:lnTo>
                    <a:pt x="2894" y="358"/>
                  </a:lnTo>
                  <a:close/>
                  <a:moveTo>
                    <a:pt x="1163" y="358"/>
                  </a:moveTo>
                  <a:lnTo>
                    <a:pt x="1883" y="358"/>
                  </a:lnTo>
                  <a:lnTo>
                    <a:pt x="1230" y="1732"/>
                  </a:lnTo>
                  <a:lnTo>
                    <a:pt x="469" y="1732"/>
                  </a:lnTo>
                  <a:lnTo>
                    <a:pt x="1163" y="358"/>
                  </a:lnTo>
                  <a:close/>
                  <a:moveTo>
                    <a:pt x="567" y="2091"/>
                  </a:moveTo>
                  <a:lnTo>
                    <a:pt x="1226" y="2091"/>
                  </a:lnTo>
                  <a:lnTo>
                    <a:pt x="1925" y="3677"/>
                  </a:lnTo>
                  <a:lnTo>
                    <a:pt x="567" y="2091"/>
                  </a:lnTo>
                  <a:close/>
                  <a:moveTo>
                    <a:pt x="2587" y="4288"/>
                  </a:moveTo>
                  <a:lnTo>
                    <a:pt x="1618" y="2091"/>
                  </a:lnTo>
                  <a:lnTo>
                    <a:pt x="3555" y="2091"/>
                  </a:lnTo>
                  <a:lnTo>
                    <a:pt x="2587" y="4288"/>
                  </a:lnTo>
                  <a:close/>
                  <a:moveTo>
                    <a:pt x="3248" y="3677"/>
                  </a:moveTo>
                  <a:lnTo>
                    <a:pt x="3947" y="2091"/>
                  </a:lnTo>
                  <a:lnTo>
                    <a:pt x="4606" y="2091"/>
                  </a:lnTo>
                  <a:lnTo>
                    <a:pt x="3248" y="3677"/>
                  </a:lnTo>
                  <a:close/>
                  <a:moveTo>
                    <a:pt x="3944" y="1732"/>
                  </a:moveTo>
                  <a:lnTo>
                    <a:pt x="3290" y="358"/>
                  </a:lnTo>
                  <a:lnTo>
                    <a:pt x="4010" y="358"/>
                  </a:lnTo>
                  <a:lnTo>
                    <a:pt x="4704" y="1732"/>
                  </a:lnTo>
                  <a:lnTo>
                    <a:pt x="3944" y="17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225" name="Google Shape;225;g52debb196a_2_1"/>
          <p:cNvGrpSpPr/>
          <p:nvPr/>
        </p:nvGrpSpPr>
        <p:grpSpPr>
          <a:xfrm>
            <a:off x="8306575" y="3800290"/>
            <a:ext cx="3537000" cy="2686414"/>
            <a:chOff x="4100025" y="367390"/>
            <a:chExt cx="3537000" cy="2686414"/>
          </a:xfrm>
        </p:grpSpPr>
        <p:grpSp>
          <p:nvGrpSpPr>
            <p:cNvPr id="226" name="Google Shape;226;g52debb196a_2_1"/>
            <p:cNvGrpSpPr/>
            <p:nvPr/>
          </p:nvGrpSpPr>
          <p:grpSpPr>
            <a:xfrm>
              <a:off x="4100025" y="849852"/>
              <a:ext cx="3537000" cy="2203952"/>
              <a:chOff x="4100025" y="449720"/>
              <a:chExt cx="3537000" cy="1947643"/>
            </a:xfrm>
          </p:grpSpPr>
          <p:sp>
            <p:nvSpPr>
              <p:cNvPr id="227" name="Google Shape;227;g52debb196a_2_1"/>
              <p:cNvSpPr/>
              <p:nvPr/>
            </p:nvSpPr>
            <p:spPr>
              <a:xfrm>
                <a:off x="5214852" y="449720"/>
                <a:ext cx="1163473" cy="5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zh-CN" sz="2400" b="1" i="0" u="none" strike="noStrike" cap="none">
                    <a:solidFill>
                      <a:srgbClr val="E06666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Boston</a:t>
                </a:r>
                <a:endParaRPr sz="2400" b="1" i="0" u="none" strike="noStrike" cap="none" dirty="0">
                  <a:solidFill>
                    <a:srgbClr val="E066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28" name="Google Shape;228;g52debb196a_2_1"/>
              <p:cNvSpPr/>
              <p:nvPr/>
            </p:nvSpPr>
            <p:spPr>
              <a:xfrm>
                <a:off x="4100025" y="978063"/>
                <a:ext cx="3537000" cy="141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zh-CN" sz="1400" b="0" i="0" u="none" strike="noStrike" cap="none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Where the group members studying &amp; living</a:t>
                </a:r>
                <a:endParaRPr sz="14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zh-CN" sz="1400" b="0" i="0" u="none" strike="noStrike" cap="none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Northeastern of the U.S</a:t>
                </a:r>
                <a:endParaRPr sz="14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zh-CN" sz="1400" b="0" i="0" u="none" strike="noStrike" cap="none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Snow in winter, hot in summer</a:t>
                </a:r>
                <a:endParaRPr sz="14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zh-CN" sz="1400" b="0" i="0" u="none" strike="noStrike" cap="none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Lots of universities and liberal arts college</a:t>
                </a:r>
                <a:endParaRPr sz="14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zh-CN" sz="1400" b="0" i="0" u="none" strike="noStrike" cap="none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(busy around graduation season)</a:t>
                </a:r>
                <a:endParaRPr sz="14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sp>
          <p:nvSpPr>
            <p:cNvPr id="229" name="Google Shape;229;g52debb196a_2_1"/>
            <p:cNvSpPr/>
            <p:nvPr/>
          </p:nvSpPr>
          <p:spPr>
            <a:xfrm>
              <a:off x="5723712" y="367390"/>
              <a:ext cx="235035" cy="222412"/>
            </a:xfrm>
            <a:custGeom>
              <a:avLst/>
              <a:gdLst/>
              <a:ahLst/>
              <a:cxnLst/>
              <a:rect l="l" t="t" r="r" b="b"/>
              <a:pathLst>
                <a:path w="5173" h="4903" extrusionOk="0">
                  <a:moveTo>
                    <a:pt x="5172" y="1899"/>
                  </a:moveTo>
                  <a:lnTo>
                    <a:pt x="5172" y="1894"/>
                  </a:lnTo>
                  <a:cubicBezTo>
                    <a:pt x="5172" y="1889"/>
                    <a:pt x="5172" y="1884"/>
                    <a:pt x="5171" y="1880"/>
                  </a:cubicBezTo>
                  <a:cubicBezTo>
                    <a:pt x="5169" y="1871"/>
                    <a:pt x="5166" y="1861"/>
                    <a:pt x="5162" y="1850"/>
                  </a:cubicBezTo>
                  <a:cubicBezTo>
                    <a:pt x="5161" y="1847"/>
                    <a:pt x="5160" y="1843"/>
                    <a:pt x="5159" y="1840"/>
                  </a:cubicBezTo>
                  <a:cubicBezTo>
                    <a:pt x="5159" y="1839"/>
                    <a:pt x="5159" y="1838"/>
                    <a:pt x="5158" y="1838"/>
                  </a:cubicBezTo>
                  <a:cubicBezTo>
                    <a:pt x="5158" y="1837"/>
                    <a:pt x="5157" y="1835"/>
                    <a:pt x="5156" y="1834"/>
                  </a:cubicBezTo>
                  <a:cubicBezTo>
                    <a:pt x="5156" y="1832"/>
                    <a:pt x="5155" y="1831"/>
                    <a:pt x="5154" y="1829"/>
                  </a:cubicBezTo>
                  <a:lnTo>
                    <a:pt x="4280" y="98"/>
                  </a:lnTo>
                  <a:cubicBezTo>
                    <a:pt x="4249" y="37"/>
                    <a:pt x="4188" y="0"/>
                    <a:pt x="4120" y="0"/>
                  </a:cubicBezTo>
                  <a:lnTo>
                    <a:pt x="1053" y="0"/>
                  </a:lnTo>
                  <a:cubicBezTo>
                    <a:pt x="985" y="0"/>
                    <a:pt x="924" y="37"/>
                    <a:pt x="893" y="98"/>
                  </a:cubicBezTo>
                  <a:lnTo>
                    <a:pt x="19" y="1829"/>
                  </a:lnTo>
                  <a:cubicBezTo>
                    <a:pt x="18" y="1831"/>
                    <a:pt x="18" y="1832"/>
                    <a:pt x="17" y="1834"/>
                  </a:cubicBezTo>
                  <a:cubicBezTo>
                    <a:pt x="16" y="1835"/>
                    <a:pt x="15" y="1837"/>
                    <a:pt x="15" y="1838"/>
                  </a:cubicBezTo>
                  <a:cubicBezTo>
                    <a:pt x="14" y="1838"/>
                    <a:pt x="14" y="1839"/>
                    <a:pt x="14" y="1840"/>
                  </a:cubicBezTo>
                  <a:cubicBezTo>
                    <a:pt x="13" y="1843"/>
                    <a:pt x="12" y="1847"/>
                    <a:pt x="11" y="1850"/>
                  </a:cubicBezTo>
                  <a:cubicBezTo>
                    <a:pt x="7" y="1861"/>
                    <a:pt x="4" y="1871"/>
                    <a:pt x="2" y="1880"/>
                  </a:cubicBezTo>
                  <a:cubicBezTo>
                    <a:pt x="1" y="1884"/>
                    <a:pt x="1" y="1889"/>
                    <a:pt x="1" y="1894"/>
                  </a:cubicBezTo>
                  <a:lnTo>
                    <a:pt x="1" y="1899"/>
                  </a:lnTo>
                  <a:cubicBezTo>
                    <a:pt x="0" y="1911"/>
                    <a:pt x="0" y="1920"/>
                    <a:pt x="1" y="1928"/>
                  </a:cubicBezTo>
                  <a:cubicBezTo>
                    <a:pt x="1" y="1934"/>
                    <a:pt x="2" y="1940"/>
                    <a:pt x="4" y="1948"/>
                  </a:cubicBezTo>
                  <a:cubicBezTo>
                    <a:pt x="6" y="1958"/>
                    <a:pt x="8" y="1966"/>
                    <a:pt x="12" y="1975"/>
                  </a:cubicBezTo>
                  <a:cubicBezTo>
                    <a:pt x="14" y="1981"/>
                    <a:pt x="17" y="1987"/>
                    <a:pt x="20" y="1993"/>
                  </a:cubicBezTo>
                  <a:cubicBezTo>
                    <a:pt x="21" y="1996"/>
                    <a:pt x="23" y="1999"/>
                    <a:pt x="24" y="2002"/>
                  </a:cubicBezTo>
                  <a:cubicBezTo>
                    <a:pt x="24" y="2003"/>
                    <a:pt x="24" y="2004"/>
                    <a:pt x="25" y="2005"/>
                  </a:cubicBezTo>
                  <a:cubicBezTo>
                    <a:pt x="26" y="2006"/>
                    <a:pt x="28" y="2008"/>
                    <a:pt x="29" y="2010"/>
                  </a:cubicBezTo>
                  <a:cubicBezTo>
                    <a:pt x="31" y="2013"/>
                    <a:pt x="33" y="2015"/>
                    <a:pt x="35" y="2018"/>
                  </a:cubicBezTo>
                  <a:cubicBezTo>
                    <a:pt x="37" y="2020"/>
                    <a:pt x="39" y="2023"/>
                    <a:pt x="41" y="2026"/>
                  </a:cubicBezTo>
                  <a:cubicBezTo>
                    <a:pt x="41" y="2027"/>
                    <a:pt x="41" y="2027"/>
                    <a:pt x="42" y="2028"/>
                  </a:cubicBezTo>
                  <a:lnTo>
                    <a:pt x="2450" y="4841"/>
                  </a:lnTo>
                  <a:cubicBezTo>
                    <a:pt x="2485" y="4881"/>
                    <a:pt x="2534" y="4903"/>
                    <a:pt x="2587" y="4903"/>
                  </a:cubicBezTo>
                  <a:cubicBezTo>
                    <a:pt x="2639" y="4903"/>
                    <a:pt x="2689" y="4881"/>
                    <a:pt x="2723" y="4841"/>
                  </a:cubicBezTo>
                  <a:lnTo>
                    <a:pt x="5131" y="2028"/>
                  </a:lnTo>
                  <a:cubicBezTo>
                    <a:pt x="5132" y="2027"/>
                    <a:pt x="5132" y="2027"/>
                    <a:pt x="5132" y="2026"/>
                  </a:cubicBezTo>
                  <a:cubicBezTo>
                    <a:pt x="5134" y="2023"/>
                    <a:pt x="5136" y="2020"/>
                    <a:pt x="5138" y="2018"/>
                  </a:cubicBezTo>
                  <a:cubicBezTo>
                    <a:pt x="5140" y="2015"/>
                    <a:pt x="5142" y="2013"/>
                    <a:pt x="5144" y="2010"/>
                  </a:cubicBezTo>
                  <a:cubicBezTo>
                    <a:pt x="5146" y="2008"/>
                    <a:pt x="5147" y="2006"/>
                    <a:pt x="5148" y="2005"/>
                  </a:cubicBezTo>
                  <a:cubicBezTo>
                    <a:pt x="5149" y="2004"/>
                    <a:pt x="5149" y="2003"/>
                    <a:pt x="5149" y="2002"/>
                  </a:cubicBezTo>
                  <a:cubicBezTo>
                    <a:pt x="5151" y="1999"/>
                    <a:pt x="5152" y="1996"/>
                    <a:pt x="5153" y="1993"/>
                  </a:cubicBezTo>
                  <a:cubicBezTo>
                    <a:pt x="5157" y="1987"/>
                    <a:pt x="5159" y="1981"/>
                    <a:pt x="5162" y="1975"/>
                  </a:cubicBezTo>
                  <a:cubicBezTo>
                    <a:pt x="5165" y="1966"/>
                    <a:pt x="5167" y="1958"/>
                    <a:pt x="5169" y="1948"/>
                  </a:cubicBezTo>
                  <a:cubicBezTo>
                    <a:pt x="5171" y="1941"/>
                    <a:pt x="5172" y="1934"/>
                    <a:pt x="5173" y="1928"/>
                  </a:cubicBezTo>
                  <a:cubicBezTo>
                    <a:pt x="5173" y="1920"/>
                    <a:pt x="5173" y="1912"/>
                    <a:pt x="5172" y="1899"/>
                  </a:cubicBezTo>
                  <a:close/>
                  <a:moveTo>
                    <a:pt x="2894" y="358"/>
                  </a:moveTo>
                  <a:lnTo>
                    <a:pt x="3547" y="1732"/>
                  </a:lnTo>
                  <a:lnTo>
                    <a:pt x="1626" y="1732"/>
                  </a:lnTo>
                  <a:lnTo>
                    <a:pt x="2279" y="358"/>
                  </a:lnTo>
                  <a:lnTo>
                    <a:pt x="2894" y="358"/>
                  </a:lnTo>
                  <a:close/>
                  <a:moveTo>
                    <a:pt x="1163" y="358"/>
                  </a:moveTo>
                  <a:lnTo>
                    <a:pt x="1883" y="358"/>
                  </a:lnTo>
                  <a:lnTo>
                    <a:pt x="1230" y="1732"/>
                  </a:lnTo>
                  <a:lnTo>
                    <a:pt x="469" y="1732"/>
                  </a:lnTo>
                  <a:lnTo>
                    <a:pt x="1163" y="358"/>
                  </a:lnTo>
                  <a:close/>
                  <a:moveTo>
                    <a:pt x="567" y="2091"/>
                  </a:moveTo>
                  <a:lnTo>
                    <a:pt x="1226" y="2091"/>
                  </a:lnTo>
                  <a:lnTo>
                    <a:pt x="1925" y="3677"/>
                  </a:lnTo>
                  <a:lnTo>
                    <a:pt x="567" y="2091"/>
                  </a:lnTo>
                  <a:close/>
                  <a:moveTo>
                    <a:pt x="2587" y="4288"/>
                  </a:moveTo>
                  <a:lnTo>
                    <a:pt x="1618" y="2091"/>
                  </a:lnTo>
                  <a:lnTo>
                    <a:pt x="3555" y="2091"/>
                  </a:lnTo>
                  <a:lnTo>
                    <a:pt x="2587" y="4288"/>
                  </a:lnTo>
                  <a:close/>
                  <a:moveTo>
                    <a:pt x="3248" y="3677"/>
                  </a:moveTo>
                  <a:lnTo>
                    <a:pt x="3947" y="2091"/>
                  </a:lnTo>
                  <a:lnTo>
                    <a:pt x="4606" y="2091"/>
                  </a:lnTo>
                  <a:lnTo>
                    <a:pt x="3248" y="3677"/>
                  </a:lnTo>
                  <a:close/>
                  <a:moveTo>
                    <a:pt x="3944" y="1732"/>
                  </a:moveTo>
                  <a:lnTo>
                    <a:pt x="3290" y="358"/>
                  </a:lnTo>
                  <a:lnTo>
                    <a:pt x="4010" y="358"/>
                  </a:lnTo>
                  <a:lnTo>
                    <a:pt x="4704" y="1732"/>
                  </a:lnTo>
                  <a:lnTo>
                    <a:pt x="3944" y="17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230" name="Google Shape;230;g52debb196a_2_1" descr="A close up of a building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5221" r="15221"/>
          <a:stretch/>
        </p:blipFill>
        <p:spPr>
          <a:xfrm>
            <a:off x="7953026" y="-3"/>
            <a:ext cx="4238974" cy="3429001"/>
          </a:xfrm>
          <a:prstGeom prst="rect">
            <a:avLst/>
          </a:prstGeom>
          <a:solidFill>
            <a:srgbClr val="242527"/>
          </a:solidFill>
          <a:ln>
            <a:noFill/>
          </a:ln>
        </p:spPr>
      </p:pic>
      <p:pic>
        <p:nvPicPr>
          <p:cNvPr id="231" name="Google Shape;231;g52debb196a_2_1" descr="A large body of water with a city in the background&#10;&#10;Description automatically generated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20369" b="20367"/>
          <a:stretch/>
        </p:blipFill>
        <p:spPr>
          <a:xfrm>
            <a:off x="3724274" y="3428999"/>
            <a:ext cx="4233861" cy="3429000"/>
          </a:xfrm>
          <a:prstGeom prst="rect">
            <a:avLst/>
          </a:prstGeom>
          <a:solidFill>
            <a:srgbClr val="242527"/>
          </a:solidFill>
          <a:ln>
            <a:noFill/>
          </a:ln>
        </p:spPr>
      </p:pic>
      <p:sp>
        <p:nvSpPr>
          <p:cNvPr id="232" name="Google Shape;232;g52debb196a_2_1"/>
          <p:cNvSpPr/>
          <p:nvPr/>
        </p:nvSpPr>
        <p:spPr>
          <a:xfrm>
            <a:off x="2793175" y="1529625"/>
            <a:ext cx="6096000" cy="1923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Capital of China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Northeastern of China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Snow in winter, hot in summer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Dense academic atmosphere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(busy around graduation season)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6471650"/>
            <a:ext cx="7620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9432" y="1583880"/>
            <a:ext cx="4399723" cy="439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6" descr="A picture containing text, map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t="2702" b="2579"/>
          <a:stretch/>
        </p:blipFill>
        <p:spPr>
          <a:xfrm>
            <a:off x="6167217" y="1583880"/>
            <a:ext cx="4346757" cy="445323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6"/>
          <p:cNvSpPr/>
          <p:nvPr/>
        </p:nvSpPr>
        <p:spPr>
          <a:xfrm>
            <a:off x="4103900" y="519075"/>
            <a:ext cx="38397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Beijing &amp; Boton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Cityscapes </a:t>
            </a:r>
            <a:r>
              <a:rPr lang="zh-CN" sz="28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Overview</a:t>
            </a:r>
            <a:endParaRPr sz="14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6"/>
          <p:cNvCxnSpPr/>
          <p:nvPr/>
        </p:nvCxnSpPr>
        <p:spPr>
          <a:xfrm>
            <a:off x="5824334" y="1371287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46274"/>
                </a:srgbClr>
              </a:gs>
              <a:gs pos="100000">
                <a:schemeClr val="lt1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8" name="Google Shape;248;p82"/>
          <p:cNvSpPr/>
          <p:nvPr/>
        </p:nvSpPr>
        <p:spPr>
          <a:xfrm>
            <a:off x="2656611" y="2306594"/>
            <a:ext cx="1393958" cy="1082544"/>
          </a:xfrm>
          <a:custGeom>
            <a:avLst/>
            <a:gdLst/>
            <a:ahLst/>
            <a:cxnLst/>
            <a:rect l="l" t="t" r="r" b="b"/>
            <a:pathLst>
              <a:path w="1242" h="963" extrusionOk="0">
                <a:moveTo>
                  <a:pt x="0" y="483"/>
                </a:moveTo>
                <a:cubicBezTo>
                  <a:pt x="0" y="560"/>
                  <a:pt x="63" y="622"/>
                  <a:pt x="140" y="622"/>
                </a:cubicBezTo>
                <a:cubicBezTo>
                  <a:pt x="209" y="622"/>
                  <a:pt x="243" y="579"/>
                  <a:pt x="265" y="606"/>
                </a:cubicBezTo>
                <a:cubicBezTo>
                  <a:pt x="277" y="620"/>
                  <a:pt x="279" y="637"/>
                  <a:pt x="279" y="690"/>
                </a:cubicBezTo>
                <a:lnTo>
                  <a:pt x="279" y="963"/>
                </a:lnTo>
                <a:lnTo>
                  <a:pt x="511" y="963"/>
                </a:lnTo>
                <a:cubicBezTo>
                  <a:pt x="545" y="963"/>
                  <a:pt x="550" y="960"/>
                  <a:pt x="553" y="953"/>
                </a:cubicBezTo>
                <a:cubicBezTo>
                  <a:pt x="559" y="940"/>
                  <a:pt x="547" y="918"/>
                  <a:pt x="547" y="867"/>
                </a:cubicBezTo>
                <a:cubicBezTo>
                  <a:pt x="547" y="760"/>
                  <a:pt x="660" y="675"/>
                  <a:pt x="759" y="675"/>
                </a:cubicBezTo>
                <a:cubicBezTo>
                  <a:pt x="858" y="675"/>
                  <a:pt x="971" y="756"/>
                  <a:pt x="971" y="867"/>
                </a:cubicBezTo>
                <a:cubicBezTo>
                  <a:pt x="971" y="918"/>
                  <a:pt x="959" y="940"/>
                  <a:pt x="965" y="953"/>
                </a:cubicBezTo>
                <a:cubicBezTo>
                  <a:pt x="967" y="960"/>
                  <a:pt x="972" y="963"/>
                  <a:pt x="1006" y="963"/>
                </a:cubicBezTo>
                <a:lnTo>
                  <a:pt x="1239" y="963"/>
                </a:lnTo>
                <a:lnTo>
                  <a:pt x="1239" y="117"/>
                </a:lnTo>
                <a:cubicBezTo>
                  <a:pt x="1239" y="117"/>
                  <a:pt x="1242" y="57"/>
                  <a:pt x="1214" y="28"/>
                </a:cubicBezTo>
                <a:cubicBezTo>
                  <a:pt x="1185" y="0"/>
                  <a:pt x="1118" y="3"/>
                  <a:pt x="1118" y="3"/>
                </a:cubicBezTo>
                <a:lnTo>
                  <a:pt x="279" y="3"/>
                </a:lnTo>
                <a:lnTo>
                  <a:pt x="279" y="276"/>
                </a:lnTo>
                <a:cubicBezTo>
                  <a:pt x="279" y="329"/>
                  <a:pt x="277" y="347"/>
                  <a:pt x="265" y="361"/>
                </a:cubicBezTo>
                <a:cubicBezTo>
                  <a:pt x="243" y="388"/>
                  <a:pt x="209" y="344"/>
                  <a:pt x="140" y="344"/>
                </a:cubicBezTo>
                <a:cubicBezTo>
                  <a:pt x="63" y="344"/>
                  <a:pt x="0" y="406"/>
                  <a:pt x="0" y="483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9" name="Google Shape;249;p82"/>
          <p:cNvSpPr/>
          <p:nvPr/>
        </p:nvSpPr>
        <p:spPr>
          <a:xfrm>
            <a:off x="1811338" y="2306594"/>
            <a:ext cx="1082544" cy="1393962"/>
          </a:xfrm>
          <a:custGeom>
            <a:avLst/>
            <a:gdLst/>
            <a:ahLst/>
            <a:cxnLst/>
            <a:rect l="l" t="t" r="r" b="b"/>
            <a:pathLst>
              <a:path w="965" h="1244" extrusionOk="0">
                <a:moveTo>
                  <a:pt x="5" y="965"/>
                </a:moveTo>
                <a:lnTo>
                  <a:pt x="279" y="965"/>
                </a:lnTo>
                <a:cubicBezTo>
                  <a:pt x="331" y="965"/>
                  <a:pt x="349" y="967"/>
                  <a:pt x="363" y="979"/>
                </a:cubicBezTo>
                <a:cubicBezTo>
                  <a:pt x="390" y="1001"/>
                  <a:pt x="346" y="1035"/>
                  <a:pt x="346" y="1104"/>
                </a:cubicBezTo>
                <a:cubicBezTo>
                  <a:pt x="346" y="1181"/>
                  <a:pt x="409" y="1244"/>
                  <a:pt x="485" y="1244"/>
                </a:cubicBezTo>
                <a:cubicBezTo>
                  <a:pt x="562" y="1244"/>
                  <a:pt x="625" y="1181"/>
                  <a:pt x="625" y="1104"/>
                </a:cubicBezTo>
                <a:cubicBezTo>
                  <a:pt x="625" y="1035"/>
                  <a:pt x="581" y="1002"/>
                  <a:pt x="608" y="979"/>
                </a:cubicBezTo>
                <a:cubicBezTo>
                  <a:pt x="622" y="967"/>
                  <a:pt x="639" y="965"/>
                  <a:pt x="692" y="965"/>
                </a:cubicBezTo>
                <a:lnTo>
                  <a:pt x="965" y="965"/>
                </a:lnTo>
                <a:lnTo>
                  <a:pt x="965" y="733"/>
                </a:lnTo>
                <a:cubicBezTo>
                  <a:pt x="965" y="699"/>
                  <a:pt x="962" y="694"/>
                  <a:pt x="955" y="691"/>
                </a:cubicBezTo>
                <a:cubicBezTo>
                  <a:pt x="942" y="685"/>
                  <a:pt x="920" y="697"/>
                  <a:pt x="869" y="697"/>
                </a:cubicBezTo>
                <a:cubicBezTo>
                  <a:pt x="762" y="697"/>
                  <a:pt x="677" y="584"/>
                  <a:pt x="677" y="485"/>
                </a:cubicBezTo>
                <a:cubicBezTo>
                  <a:pt x="677" y="386"/>
                  <a:pt x="758" y="273"/>
                  <a:pt x="869" y="273"/>
                </a:cubicBezTo>
                <a:cubicBezTo>
                  <a:pt x="920" y="273"/>
                  <a:pt x="942" y="285"/>
                  <a:pt x="955" y="280"/>
                </a:cubicBezTo>
                <a:cubicBezTo>
                  <a:pt x="962" y="277"/>
                  <a:pt x="965" y="272"/>
                  <a:pt x="965" y="238"/>
                </a:cubicBezTo>
                <a:lnTo>
                  <a:pt x="965" y="5"/>
                </a:lnTo>
                <a:lnTo>
                  <a:pt x="141" y="5"/>
                </a:lnTo>
                <a:cubicBezTo>
                  <a:pt x="141" y="5"/>
                  <a:pt x="61" y="0"/>
                  <a:pt x="31" y="30"/>
                </a:cubicBezTo>
                <a:cubicBezTo>
                  <a:pt x="0" y="61"/>
                  <a:pt x="5" y="129"/>
                  <a:pt x="5" y="129"/>
                </a:cubicBezTo>
                <a:lnTo>
                  <a:pt x="5" y="965"/>
                </a:ln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0" name="Google Shape;250;p82"/>
          <p:cNvSpPr/>
          <p:nvPr/>
        </p:nvSpPr>
        <p:spPr>
          <a:xfrm>
            <a:off x="1816283" y="3468226"/>
            <a:ext cx="1389018" cy="1077599"/>
          </a:xfrm>
          <a:custGeom>
            <a:avLst/>
            <a:gdLst/>
            <a:ahLst/>
            <a:cxnLst/>
            <a:rect l="l" t="t" r="r" b="b"/>
            <a:pathLst>
              <a:path w="1240" h="960" extrusionOk="0">
                <a:moveTo>
                  <a:pt x="1240" y="480"/>
                </a:moveTo>
                <a:cubicBezTo>
                  <a:pt x="1240" y="403"/>
                  <a:pt x="1178" y="341"/>
                  <a:pt x="1101" y="341"/>
                </a:cubicBezTo>
                <a:cubicBezTo>
                  <a:pt x="1031" y="341"/>
                  <a:pt x="998" y="385"/>
                  <a:pt x="975" y="357"/>
                </a:cubicBezTo>
                <a:cubicBezTo>
                  <a:pt x="963" y="343"/>
                  <a:pt x="961" y="326"/>
                  <a:pt x="961" y="273"/>
                </a:cubicBezTo>
                <a:lnTo>
                  <a:pt x="961" y="0"/>
                </a:lnTo>
                <a:lnTo>
                  <a:pt x="729" y="0"/>
                </a:lnTo>
                <a:cubicBezTo>
                  <a:pt x="695" y="0"/>
                  <a:pt x="690" y="3"/>
                  <a:pt x="687" y="10"/>
                </a:cubicBezTo>
                <a:cubicBezTo>
                  <a:pt x="681" y="23"/>
                  <a:pt x="693" y="45"/>
                  <a:pt x="693" y="96"/>
                </a:cubicBezTo>
                <a:cubicBezTo>
                  <a:pt x="693" y="203"/>
                  <a:pt x="580" y="288"/>
                  <a:pt x="481" y="288"/>
                </a:cubicBezTo>
                <a:cubicBezTo>
                  <a:pt x="382" y="288"/>
                  <a:pt x="270" y="207"/>
                  <a:pt x="270" y="96"/>
                </a:cubicBezTo>
                <a:cubicBezTo>
                  <a:pt x="270" y="45"/>
                  <a:pt x="282" y="23"/>
                  <a:pt x="276" y="10"/>
                </a:cubicBezTo>
                <a:cubicBezTo>
                  <a:pt x="273" y="3"/>
                  <a:pt x="268" y="0"/>
                  <a:pt x="234" y="0"/>
                </a:cubicBezTo>
                <a:lnTo>
                  <a:pt x="1" y="0"/>
                </a:lnTo>
                <a:lnTo>
                  <a:pt x="1" y="828"/>
                </a:lnTo>
                <a:cubicBezTo>
                  <a:pt x="1" y="828"/>
                  <a:pt x="0" y="898"/>
                  <a:pt x="30" y="928"/>
                </a:cubicBezTo>
                <a:cubicBezTo>
                  <a:pt x="60" y="958"/>
                  <a:pt x="129" y="960"/>
                  <a:pt x="129" y="960"/>
                </a:cubicBezTo>
                <a:lnTo>
                  <a:pt x="961" y="960"/>
                </a:lnTo>
                <a:lnTo>
                  <a:pt x="961" y="687"/>
                </a:lnTo>
                <a:cubicBezTo>
                  <a:pt x="961" y="634"/>
                  <a:pt x="963" y="616"/>
                  <a:pt x="975" y="602"/>
                </a:cubicBezTo>
                <a:cubicBezTo>
                  <a:pt x="998" y="575"/>
                  <a:pt x="1031" y="619"/>
                  <a:pt x="1101" y="619"/>
                </a:cubicBezTo>
                <a:cubicBezTo>
                  <a:pt x="1178" y="619"/>
                  <a:pt x="1240" y="557"/>
                  <a:pt x="1240" y="480"/>
                </a:cubicBezTo>
                <a:close/>
              </a:path>
            </a:pathLst>
          </a:custGeom>
          <a:solidFill>
            <a:srgbClr val="312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1" name="Google Shape;251;p82"/>
          <p:cNvSpPr/>
          <p:nvPr/>
        </p:nvSpPr>
        <p:spPr>
          <a:xfrm>
            <a:off x="3284389" y="3616523"/>
            <a:ext cx="1522480" cy="1477991"/>
          </a:xfrm>
          <a:custGeom>
            <a:avLst/>
            <a:gdLst/>
            <a:ahLst/>
            <a:cxnLst/>
            <a:rect l="l" t="t" r="r" b="b"/>
            <a:pathLst>
              <a:path w="1358" h="1322" extrusionOk="0">
                <a:moveTo>
                  <a:pt x="770" y="1267"/>
                </a:moveTo>
                <a:lnTo>
                  <a:pt x="1358" y="679"/>
                </a:lnTo>
                <a:lnTo>
                  <a:pt x="1164" y="486"/>
                </a:lnTo>
                <a:cubicBezTo>
                  <a:pt x="1127" y="448"/>
                  <a:pt x="1116" y="435"/>
                  <a:pt x="1114" y="416"/>
                </a:cubicBezTo>
                <a:cubicBezTo>
                  <a:pt x="1111" y="381"/>
                  <a:pt x="1166" y="389"/>
                  <a:pt x="1215" y="339"/>
                </a:cubicBezTo>
                <a:cubicBezTo>
                  <a:pt x="1270" y="285"/>
                  <a:pt x="1270" y="197"/>
                  <a:pt x="1215" y="142"/>
                </a:cubicBezTo>
                <a:cubicBezTo>
                  <a:pt x="1161" y="88"/>
                  <a:pt x="1073" y="88"/>
                  <a:pt x="1018" y="142"/>
                </a:cubicBezTo>
                <a:cubicBezTo>
                  <a:pt x="969" y="192"/>
                  <a:pt x="976" y="246"/>
                  <a:pt x="941" y="243"/>
                </a:cubicBezTo>
                <a:cubicBezTo>
                  <a:pt x="923" y="242"/>
                  <a:pt x="909" y="230"/>
                  <a:pt x="872" y="193"/>
                </a:cubicBezTo>
                <a:lnTo>
                  <a:pt x="679" y="0"/>
                </a:lnTo>
                <a:lnTo>
                  <a:pt x="514" y="164"/>
                </a:lnTo>
                <a:cubicBezTo>
                  <a:pt x="490" y="189"/>
                  <a:pt x="489" y="194"/>
                  <a:pt x="492" y="201"/>
                </a:cubicBezTo>
                <a:cubicBezTo>
                  <a:pt x="497" y="214"/>
                  <a:pt x="521" y="222"/>
                  <a:pt x="557" y="258"/>
                </a:cubicBezTo>
                <a:cubicBezTo>
                  <a:pt x="633" y="333"/>
                  <a:pt x="613" y="473"/>
                  <a:pt x="543" y="543"/>
                </a:cubicBezTo>
                <a:cubicBezTo>
                  <a:pt x="473" y="613"/>
                  <a:pt x="336" y="636"/>
                  <a:pt x="258" y="557"/>
                </a:cubicBezTo>
                <a:cubicBezTo>
                  <a:pt x="222" y="521"/>
                  <a:pt x="215" y="497"/>
                  <a:pt x="201" y="492"/>
                </a:cubicBezTo>
                <a:cubicBezTo>
                  <a:pt x="194" y="489"/>
                  <a:pt x="189" y="490"/>
                  <a:pt x="164" y="514"/>
                </a:cubicBezTo>
                <a:lnTo>
                  <a:pt x="0" y="679"/>
                </a:lnTo>
                <a:lnTo>
                  <a:pt x="590" y="1269"/>
                </a:lnTo>
                <a:cubicBezTo>
                  <a:pt x="590" y="1269"/>
                  <a:pt x="636" y="1322"/>
                  <a:pt x="679" y="1322"/>
                </a:cubicBezTo>
                <a:cubicBezTo>
                  <a:pt x="721" y="1322"/>
                  <a:pt x="770" y="1267"/>
                  <a:pt x="770" y="1267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2" name="Google Shape;252;p82"/>
          <p:cNvSpPr/>
          <p:nvPr/>
        </p:nvSpPr>
        <p:spPr>
          <a:xfrm>
            <a:off x="6108590" y="3014473"/>
            <a:ext cx="4287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CN" sz="20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Dataset Description &amp;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CN" sz="2000" b="1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Exploratory Data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3" name="Google Shape;253;p82"/>
          <p:cNvCxnSpPr/>
          <p:nvPr/>
        </p:nvCxnSpPr>
        <p:spPr>
          <a:xfrm rot="10800000" flipH="1">
            <a:off x="4662297" y="3014478"/>
            <a:ext cx="5734200" cy="760800"/>
          </a:xfrm>
          <a:prstGeom prst="bentConnector3">
            <a:avLst>
              <a:gd name="adj1" fmla="val 25194"/>
            </a:avLst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oval" w="med" len="med"/>
            <a:tailEnd type="oval" w="med" len="med"/>
          </a:ln>
        </p:spPr>
      </p:cxnSp>
      <p:sp>
        <p:nvSpPr>
          <p:cNvPr id="254" name="Google Shape;254;p82"/>
          <p:cNvSpPr/>
          <p:nvPr/>
        </p:nvSpPr>
        <p:spPr>
          <a:xfrm>
            <a:off x="6263865" y="2306594"/>
            <a:ext cx="75212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CN" sz="4000" b="0" i="0" u="none" strike="noStrike" cap="none">
                <a:solidFill>
                  <a:srgbClr val="26262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02</a:t>
            </a:r>
            <a:endParaRPr sz="4000" b="0" i="0" u="none" strike="noStrike" cap="none">
              <a:solidFill>
                <a:srgbClr val="26262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"/>
          <p:cNvSpPr/>
          <p:nvPr/>
        </p:nvSpPr>
        <p:spPr>
          <a:xfrm>
            <a:off x="4561101" y="519066"/>
            <a:ext cx="283610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Cleaning &amp; Handling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rgbClr val="242527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</a:t>
            </a:r>
            <a:r>
              <a:rPr lang="zh-CN" sz="2800" b="1" i="0" u="none" strike="noStrike" cap="none">
                <a:solidFill>
                  <a:srgbClr val="E0666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Description</a:t>
            </a:r>
            <a:endParaRPr sz="14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p5"/>
          <p:cNvCxnSpPr/>
          <p:nvPr/>
        </p:nvCxnSpPr>
        <p:spPr>
          <a:xfrm>
            <a:off x="5777951" y="1371287"/>
            <a:ext cx="342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1" name="Google Shape;26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2800" y="5921689"/>
            <a:ext cx="762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"/>
          <p:cNvSpPr txBox="1"/>
          <p:nvPr/>
        </p:nvSpPr>
        <p:spPr>
          <a:xfrm>
            <a:off x="5416050" y="2609903"/>
            <a:ext cx="1200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zh-CN" sz="1800" b="1">
                <a:solidFill>
                  <a:srgbClr val="F3F3F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Listings</a:t>
            </a:r>
            <a:endParaRPr sz="1800" b="1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63" name="Google Shape;263;p5"/>
          <p:cNvGrpSpPr/>
          <p:nvPr/>
        </p:nvGrpSpPr>
        <p:grpSpPr>
          <a:xfrm>
            <a:off x="1533261" y="1959170"/>
            <a:ext cx="8956561" cy="3665773"/>
            <a:chOff x="1533261" y="1979051"/>
            <a:chExt cx="8956561" cy="3665773"/>
          </a:xfrm>
        </p:grpSpPr>
        <p:sp>
          <p:nvSpPr>
            <p:cNvPr id="264" name="Google Shape;264;p5"/>
            <p:cNvSpPr/>
            <p:nvPr/>
          </p:nvSpPr>
          <p:spPr>
            <a:xfrm>
              <a:off x="8433280" y="2692549"/>
              <a:ext cx="697200" cy="697200"/>
            </a:xfrm>
            <a:prstGeom prst="diamond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2860684" y="2680831"/>
              <a:ext cx="697200" cy="697200"/>
            </a:xfrm>
            <a:prstGeom prst="diamond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1533261" y="3599721"/>
              <a:ext cx="2100300" cy="10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zh-CN" sz="1400" b="1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Comments</a:t>
              </a:r>
              <a:r>
                <a:rPr lang="zh-CN" sz="14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that Customers gave to the Homestays</a:t>
              </a:r>
              <a:endParaRPr sz="14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3785948" y="4813824"/>
              <a:ext cx="46317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zh-CN" sz="1400" b="1" i="0" u="none" strike="noStrike" cap="none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Basic Information </a:t>
              </a:r>
              <a:r>
                <a:rPr lang="zh-CN" sz="1400" b="0" i="0" u="none" strike="noStrike" cap="none" dirty="0">
                  <a:latin typeface="Twentieth Century"/>
                  <a:ea typeface="Twentieth Century"/>
                  <a:cs typeface="Twentieth Century"/>
                  <a:sym typeface="Twentieth Century"/>
                </a:rPr>
                <a:t>of the Room/House</a:t>
              </a:r>
              <a:endParaRPr sz="1400" b="0" i="0" u="none" strike="noStrike" cap="none" dirty="0"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268" name="Google Shape;268;p5"/>
            <p:cNvGrpSpPr/>
            <p:nvPr/>
          </p:nvGrpSpPr>
          <p:grpSpPr>
            <a:xfrm>
              <a:off x="6710374" y="1979051"/>
              <a:ext cx="2111700" cy="2111700"/>
              <a:chOff x="6710374" y="1979051"/>
              <a:chExt cx="2111700" cy="2111700"/>
            </a:xfrm>
          </p:grpSpPr>
          <p:sp>
            <p:nvSpPr>
              <p:cNvPr id="269" name="Google Shape;269;p5"/>
              <p:cNvSpPr/>
              <p:nvPr/>
            </p:nvSpPr>
            <p:spPr>
              <a:xfrm>
                <a:off x="6710374" y="1979051"/>
                <a:ext cx="2111700" cy="2111700"/>
              </a:xfrm>
              <a:prstGeom prst="diamond">
                <a:avLst/>
              </a:prstGeom>
              <a:solidFill>
                <a:srgbClr val="E06666"/>
              </a:solidFill>
              <a:ln>
                <a:noFill/>
              </a:ln>
              <a:effectLst>
                <a:outerShdw blurRad="63500" sx="101000" sy="101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grpSp>
            <p:nvGrpSpPr>
              <p:cNvPr id="270" name="Google Shape;270;p5"/>
              <p:cNvGrpSpPr/>
              <p:nvPr/>
            </p:nvGrpSpPr>
            <p:grpSpPr>
              <a:xfrm>
                <a:off x="7608607" y="2850783"/>
                <a:ext cx="315361" cy="315362"/>
                <a:chOff x="874269" y="4002940"/>
                <a:chExt cx="315361" cy="315362"/>
              </a:xfrm>
            </p:grpSpPr>
            <p:sp>
              <p:nvSpPr>
                <p:cNvPr id="271" name="Google Shape;271;p5"/>
                <p:cNvSpPr/>
                <p:nvPr/>
              </p:nvSpPr>
              <p:spPr>
                <a:xfrm>
                  <a:off x="874269" y="4002940"/>
                  <a:ext cx="315361" cy="31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" h="128" extrusionOk="0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solidFill>
                  <a:srgbClr val="E06666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  <p:sp>
              <p:nvSpPr>
                <p:cNvPr id="272" name="Google Shape;272;p5"/>
                <p:cNvSpPr/>
                <p:nvPr/>
              </p:nvSpPr>
              <p:spPr>
                <a:xfrm>
                  <a:off x="963777" y="4091407"/>
                  <a:ext cx="137385" cy="138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56" extrusionOk="0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solidFill>
                  <a:srgbClr val="E06666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  <p:sp>
              <p:nvSpPr>
                <p:cNvPr id="273" name="Google Shape;273;p5"/>
                <p:cNvSpPr/>
                <p:nvPr/>
              </p:nvSpPr>
              <p:spPr>
                <a:xfrm>
                  <a:off x="992920" y="4120550"/>
                  <a:ext cx="79101" cy="79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32" extrusionOk="0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solidFill>
                  <a:srgbClr val="E06666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endParaRPr>
                </a:p>
              </p:txBody>
            </p:sp>
          </p:grpSp>
        </p:grpSp>
        <p:grpSp>
          <p:nvGrpSpPr>
            <p:cNvPr id="274" name="Google Shape;274;p5"/>
            <p:cNvGrpSpPr/>
            <p:nvPr/>
          </p:nvGrpSpPr>
          <p:grpSpPr>
            <a:xfrm>
              <a:off x="3159287" y="1979051"/>
              <a:ext cx="2111700" cy="2111700"/>
              <a:chOff x="3159287" y="1979051"/>
              <a:chExt cx="2111700" cy="2111700"/>
            </a:xfrm>
          </p:grpSpPr>
          <p:sp>
            <p:nvSpPr>
              <p:cNvPr id="275" name="Google Shape;275;p5"/>
              <p:cNvSpPr/>
              <p:nvPr/>
            </p:nvSpPr>
            <p:spPr>
              <a:xfrm>
                <a:off x="3159287" y="1979051"/>
                <a:ext cx="2111700" cy="2111700"/>
              </a:xfrm>
              <a:prstGeom prst="diamond">
                <a:avLst/>
              </a:prstGeom>
              <a:solidFill>
                <a:srgbClr val="E06666"/>
              </a:solidFill>
              <a:ln>
                <a:noFill/>
              </a:ln>
              <a:effectLst>
                <a:outerShdw blurRad="63500" sx="101000" sy="101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4020516" y="2877074"/>
                <a:ext cx="316405" cy="289071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28" extrusionOk="0">
                    <a:moveTo>
                      <a:pt x="118" y="10"/>
                    </a:moveTo>
                    <a:cubicBezTo>
                      <a:pt x="111" y="4"/>
                      <a:pt x="102" y="0"/>
                      <a:pt x="94" y="0"/>
                    </a:cubicBezTo>
                    <a:cubicBezTo>
                      <a:pt x="87" y="0"/>
                      <a:pt x="80" y="3"/>
                      <a:pt x="75" y="8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6" y="27"/>
                      <a:pt x="56" y="27"/>
                      <a:pt x="55" y="27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2" y="71"/>
                      <a:pt x="11" y="73"/>
                      <a:pt x="10" y="76"/>
                    </a:cubicBezTo>
                    <a:cubicBezTo>
                      <a:pt x="1" y="110"/>
                      <a:pt x="1" y="110"/>
                      <a:pt x="1" y="110"/>
                    </a:cubicBezTo>
                    <a:cubicBezTo>
                      <a:pt x="1" y="110"/>
                      <a:pt x="0" y="113"/>
                      <a:pt x="0" y="114"/>
                    </a:cubicBezTo>
                    <a:cubicBezTo>
                      <a:pt x="0" y="122"/>
                      <a:pt x="6" y="128"/>
                      <a:pt x="14" y="128"/>
                    </a:cubicBezTo>
                    <a:cubicBezTo>
                      <a:pt x="16" y="128"/>
                      <a:pt x="19" y="127"/>
                      <a:pt x="19" y="127"/>
                    </a:cubicBezTo>
                    <a:cubicBezTo>
                      <a:pt x="53" y="118"/>
                      <a:pt x="53" y="118"/>
                      <a:pt x="53" y="118"/>
                    </a:cubicBezTo>
                    <a:cubicBezTo>
                      <a:pt x="55" y="118"/>
                      <a:pt x="57" y="116"/>
                      <a:pt x="59" y="114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32" y="42"/>
                      <a:pt x="130" y="23"/>
                      <a:pt x="118" y="10"/>
                    </a:cubicBezTo>
                    <a:close/>
                    <a:moveTo>
                      <a:pt x="64" y="95"/>
                    </a:moveTo>
                    <a:cubicBezTo>
                      <a:pt x="64" y="92"/>
                      <a:pt x="63" y="88"/>
                      <a:pt x="61" y="85"/>
                    </a:cubicBezTo>
                    <a:cubicBezTo>
                      <a:pt x="99" y="47"/>
                      <a:pt x="99" y="47"/>
                      <a:pt x="99" y="47"/>
                    </a:cubicBezTo>
                    <a:cubicBezTo>
                      <a:pt x="101" y="54"/>
                      <a:pt x="100" y="62"/>
                      <a:pt x="95" y="67"/>
                    </a:cubicBezTo>
                    <a:cubicBezTo>
                      <a:pt x="95" y="67"/>
                      <a:pt x="95" y="67"/>
                      <a:pt x="95" y="67"/>
                    </a:cubicBezTo>
                    <a:cubicBezTo>
                      <a:pt x="95" y="67"/>
                      <a:pt x="95" y="67"/>
                      <a:pt x="95" y="67"/>
                    </a:cubicBezTo>
                    <a:cubicBezTo>
                      <a:pt x="64" y="98"/>
                      <a:pt x="64" y="98"/>
                      <a:pt x="64" y="98"/>
                    </a:cubicBezTo>
                    <a:cubicBezTo>
                      <a:pt x="64" y="97"/>
                      <a:pt x="64" y="96"/>
                      <a:pt x="64" y="95"/>
                    </a:cubicBezTo>
                    <a:close/>
                    <a:moveTo>
                      <a:pt x="59" y="81"/>
                    </a:moveTo>
                    <a:cubicBezTo>
                      <a:pt x="58" y="79"/>
                      <a:pt x="56" y="76"/>
                      <a:pt x="54" y="74"/>
                    </a:cubicBezTo>
                    <a:cubicBezTo>
                      <a:pt x="51" y="72"/>
                      <a:pt x="49" y="70"/>
                      <a:pt x="46" y="68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7" y="31"/>
                      <a:pt x="90" y="33"/>
                      <a:pt x="92" y="36"/>
                    </a:cubicBezTo>
                    <a:cubicBezTo>
                      <a:pt x="94" y="38"/>
                      <a:pt x="96" y="40"/>
                      <a:pt x="97" y="43"/>
                    </a:cubicBezTo>
                    <a:lnTo>
                      <a:pt x="59" y="81"/>
                    </a:lnTo>
                    <a:close/>
                    <a:moveTo>
                      <a:pt x="42" y="66"/>
                    </a:moveTo>
                    <a:cubicBezTo>
                      <a:pt x="38" y="65"/>
                      <a:pt x="34" y="64"/>
                      <a:pt x="30" y="64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6" y="28"/>
                      <a:pt x="73" y="27"/>
                      <a:pt x="80" y="29"/>
                    </a:cubicBezTo>
                    <a:lnTo>
                      <a:pt x="42" y="66"/>
                    </a:lnTo>
                    <a:close/>
                    <a:moveTo>
                      <a:pt x="17" y="119"/>
                    </a:moveTo>
                    <a:cubicBezTo>
                      <a:pt x="16" y="120"/>
                      <a:pt x="15" y="120"/>
                      <a:pt x="14" y="120"/>
                    </a:cubicBezTo>
                    <a:cubicBezTo>
                      <a:pt x="11" y="120"/>
                      <a:pt x="8" y="117"/>
                      <a:pt x="8" y="114"/>
                    </a:cubicBezTo>
                    <a:cubicBezTo>
                      <a:pt x="8" y="113"/>
                      <a:pt x="8" y="112"/>
                      <a:pt x="8" y="112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7" y="96"/>
                      <a:pt x="22" y="98"/>
                      <a:pt x="26" y="102"/>
                    </a:cubicBezTo>
                    <a:cubicBezTo>
                      <a:pt x="30" y="106"/>
                      <a:pt x="32" y="111"/>
                      <a:pt x="32" y="116"/>
                    </a:cubicBezTo>
                    <a:lnTo>
                      <a:pt x="17" y="119"/>
                    </a:lnTo>
                    <a:close/>
                    <a:moveTo>
                      <a:pt x="35" y="115"/>
                    </a:moveTo>
                    <a:cubicBezTo>
                      <a:pt x="35" y="109"/>
                      <a:pt x="33" y="104"/>
                      <a:pt x="29" y="99"/>
                    </a:cubicBezTo>
                    <a:cubicBezTo>
                      <a:pt x="25" y="95"/>
                      <a:pt x="19" y="93"/>
                      <a:pt x="14" y="92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7"/>
                      <a:pt x="19" y="76"/>
                      <a:pt x="19" y="75"/>
                    </a:cubicBezTo>
                    <a:cubicBezTo>
                      <a:pt x="27" y="69"/>
                      <a:pt x="40" y="71"/>
                      <a:pt x="48" y="80"/>
                    </a:cubicBezTo>
                    <a:cubicBezTo>
                      <a:pt x="57" y="89"/>
                      <a:pt x="59" y="102"/>
                      <a:pt x="52" y="110"/>
                    </a:cubicBezTo>
                    <a:cubicBezTo>
                      <a:pt x="51" y="110"/>
                      <a:pt x="51" y="111"/>
                      <a:pt x="50" y="111"/>
                    </a:cubicBezTo>
                    <a:lnTo>
                      <a:pt x="35" y="115"/>
                    </a:lnTo>
                    <a:close/>
                    <a:moveTo>
                      <a:pt x="115" y="47"/>
                    </a:moveTo>
                    <a:cubicBezTo>
                      <a:pt x="108" y="54"/>
                      <a:pt x="108" y="54"/>
                      <a:pt x="108" y="54"/>
                    </a:cubicBezTo>
                    <a:cubicBezTo>
                      <a:pt x="108" y="53"/>
                      <a:pt x="108" y="52"/>
                      <a:pt x="108" y="51"/>
                    </a:cubicBezTo>
                    <a:cubicBezTo>
                      <a:pt x="107" y="43"/>
                      <a:pt x="104" y="36"/>
                      <a:pt x="98" y="30"/>
                    </a:cubicBezTo>
                    <a:cubicBezTo>
                      <a:pt x="91" y="24"/>
                      <a:pt x="83" y="20"/>
                      <a:pt x="74" y="20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4" y="10"/>
                      <a:pt x="89" y="8"/>
                      <a:pt x="94" y="8"/>
                    </a:cubicBezTo>
                    <a:cubicBezTo>
                      <a:pt x="100" y="8"/>
                      <a:pt x="107" y="11"/>
                      <a:pt x="112" y="16"/>
                    </a:cubicBezTo>
                    <a:cubicBezTo>
                      <a:pt x="117" y="21"/>
                      <a:pt x="120" y="27"/>
                      <a:pt x="120" y="33"/>
                    </a:cubicBezTo>
                    <a:cubicBezTo>
                      <a:pt x="120" y="38"/>
                      <a:pt x="118" y="43"/>
                      <a:pt x="115" y="47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sp>
          <p:nvSpPr>
            <p:cNvPr id="278" name="Google Shape;278;p5"/>
            <p:cNvSpPr/>
            <p:nvPr/>
          </p:nvSpPr>
          <p:spPr>
            <a:xfrm>
              <a:off x="4736711" y="2090420"/>
              <a:ext cx="2508000" cy="2508000"/>
            </a:xfrm>
            <a:prstGeom prst="diamond">
              <a:avLst/>
            </a:prstGeom>
            <a:solidFill>
              <a:srgbClr val="242527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3759445" y="2571229"/>
              <a:ext cx="794400" cy="7944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  <a:effectLst>
              <a:outerShdw blurRad="190500" dist="76200" dir="5400000" sx="103000" sy="103000" algn="t" rotWithShape="0">
                <a:srgbClr val="000000">
                  <a:alpha val="745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7384296" y="2611299"/>
              <a:ext cx="794400" cy="7944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  <a:effectLst>
              <a:outerShdw blurRad="190500" dist="76200" dir="5400000" sx="103000" sy="103000" algn="t" rotWithShape="0">
                <a:srgbClr val="000000">
                  <a:alpha val="745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8407222" y="3591379"/>
              <a:ext cx="20826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zh-CN" sz="1400" b="1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Reports</a:t>
              </a:r>
              <a:r>
                <a:rPr lang="zh-CN" sz="14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Quotes</a:t>
              </a:r>
              <a:r>
                <a:rPr lang="zh-CN" sz="1400" b="1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r>
                <a:rPr lang="zh-CN" sz="1400" b="0" i="0" u="none" strike="noStrike" cap="non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of the Listings at a Certain Date</a:t>
              </a:r>
              <a:endParaRPr sz="14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283" name="Google Shape;283;p5"/>
          <p:cNvSpPr txBox="1"/>
          <p:nvPr/>
        </p:nvSpPr>
        <p:spPr>
          <a:xfrm>
            <a:off x="7280050" y="2841319"/>
            <a:ext cx="126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 sz="1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Calender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4" name="Google Shape;284;p5"/>
          <p:cNvSpPr txBox="1"/>
          <p:nvPr/>
        </p:nvSpPr>
        <p:spPr>
          <a:xfrm>
            <a:off x="5578725" y="3099919"/>
            <a:ext cx="110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Listings</a:t>
            </a:r>
            <a:endParaRPr sz="1800" b="1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5" name="Google Shape;285;p5"/>
          <p:cNvSpPr txBox="1"/>
          <p:nvPr/>
        </p:nvSpPr>
        <p:spPr>
          <a:xfrm>
            <a:off x="3632000" y="2821419"/>
            <a:ext cx="108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 sz="1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Reviews</a:t>
            </a:r>
            <a:endParaRPr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7673</Words>
  <Application>Microsoft Office PowerPoint</Application>
  <PresentationFormat>Widescreen</PresentationFormat>
  <Paragraphs>567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Helvetica Neue Light</vt:lpstr>
      <vt:lpstr>Microsoft Yahei</vt:lpstr>
      <vt:lpstr>Twentieth Century</vt:lpstr>
      <vt:lpstr>Arial</vt:lpstr>
      <vt:lpstr>Calibri</vt:lpstr>
      <vt:lpstr>Source Sans Pro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云辞</dc:creator>
  <cp:lastModifiedBy>ziyan pei</cp:lastModifiedBy>
  <cp:revision>8</cp:revision>
  <dcterms:created xsi:type="dcterms:W3CDTF">2018-09-18T15:36:51Z</dcterms:created>
  <dcterms:modified xsi:type="dcterms:W3CDTF">2020-05-05T13:24:47Z</dcterms:modified>
</cp:coreProperties>
</file>